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6" r:id="rId3"/>
  </p:sldMasterIdLst>
  <p:notesMasterIdLst>
    <p:notesMasterId r:id="rId42"/>
  </p:notesMasterIdLst>
  <p:handoutMasterIdLst>
    <p:handoutMasterId r:id="rId43"/>
  </p:handoutMasterIdLst>
  <p:sldIdLst>
    <p:sldId id="360" r:id="rId4"/>
    <p:sldId id="955" r:id="rId5"/>
    <p:sldId id="1021" r:id="rId6"/>
    <p:sldId id="992" r:id="rId7"/>
    <p:sldId id="947" r:id="rId8"/>
    <p:sldId id="807" r:id="rId9"/>
    <p:sldId id="609" r:id="rId10"/>
    <p:sldId id="911" r:id="rId11"/>
    <p:sldId id="993" r:id="rId12"/>
    <p:sldId id="994" r:id="rId13"/>
    <p:sldId id="1022" r:id="rId14"/>
    <p:sldId id="995" r:id="rId15"/>
    <p:sldId id="996" r:id="rId16"/>
    <p:sldId id="997" r:id="rId17"/>
    <p:sldId id="1017" r:id="rId18"/>
    <p:sldId id="1018" r:id="rId19"/>
    <p:sldId id="1019" r:id="rId20"/>
    <p:sldId id="998" r:id="rId21"/>
    <p:sldId id="1016" r:id="rId22"/>
    <p:sldId id="999" r:id="rId23"/>
    <p:sldId id="1020" r:id="rId24"/>
    <p:sldId id="912" r:id="rId25"/>
    <p:sldId id="1013" r:id="rId26"/>
    <p:sldId id="1014" r:id="rId27"/>
    <p:sldId id="1015" r:id="rId28"/>
    <p:sldId id="1000" r:id="rId29"/>
    <p:sldId id="1001" r:id="rId30"/>
    <p:sldId id="1002" r:id="rId31"/>
    <p:sldId id="1003" r:id="rId32"/>
    <p:sldId id="1004" r:id="rId33"/>
    <p:sldId id="1005" r:id="rId34"/>
    <p:sldId id="1006" r:id="rId35"/>
    <p:sldId id="1007" r:id="rId36"/>
    <p:sldId id="1008" r:id="rId37"/>
    <p:sldId id="1009" r:id="rId38"/>
    <p:sldId id="1010" r:id="rId39"/>
    <p:sldId id="1011" r:id="rId40"/>
    <p:sldId id="1012" r:id="rId41"/>
  </p:sldIdLst>
  <p:sldSz cx="9144000" cy="6858000" type="screen4x3"/>
  <p:notesSz cx="6669088" cy="9926638"/>
  <p:defaultTextStyle>
    <a:defPPr>
      <a:defRPr lang="en-GB"/>
    </a:defPPr>
    <a:lvl1pPr algn="ctr" rtl="0" fontAlgn="base">
      <a:lnSpc>
        <a:spcPct val="85000"/>
      </a:lnSpc>
      <a:spcBef>
        <a:spcPct val="50000"/>
      </a:spcBef>
      <a:spcAft>
        <a:spcPct val="0"/>
      </a:spcAft>
      <a:defRPr sz="2400" kern="1200">
        <a:solidFill>
          <a:schemeClr val="tx1"/>
        </a:solidFill>
        <a:latin typeface="Arial" charset="0"/>
        <a:ea typeface="+mn-ea"/>
        <a:cs typeface="+mn-cs"/>
      </a:defRPr>
    </a:lvl1pPr>
    <a:lvl2pPr marL="457200" algn="ctr" rtl="0" fontAlgn="base">
      <a:lnSpc>
        <a:spcPct val="85000"/>
      </a:lnSpc>
      <a:spcBef>
        <a:spcPct val="50000"/>
      </a:spcBef>
      <a:spcAft>
        <a:spcPct val="0"/>
      </a:spcAft>
      <a:defRPr sz="2400" kern="1200">
        <a:solidFill>
          <a:schemeClr val="tx1"/>
        </a:solidFill>
        <a:latin typeface="Arial" charset="0"/>
        <a:ea typeface="+mn-ea"/>
        <a:cs typeface="+mn-cs"/>
      </a:defRPr>
    </a:lvl2pPr>
    <a:lvl3pPr marL="914400" algn="ctr" rtl="0" fontAlgn="base">
      <a:lnSpc>
        <a:spcPct val="85000"/>
      </a:lnSpc>
      <a:spcBef>
        <a:spcPct val="50000"/>
      </a:spcBef>
      <a:spcAft>
        <a:spcPct val="0"/>
      </a:spcAft>
      <a:defRPr sz="2400" kern="1200">
        <a:solidFill>
          <a:schemeClr val="tx1"/>
        </a:solidFill>
        <a:latin typeface="Arial" charset="0"/>
        <a:ea typeface="+mn-ea"/>
        <a:cs typeface="+mn-cs"/>
      </a:defRPr>
    </a:lvl3pPr>
    <a:lvl4pPr marL="1371600" algn="ctr" rtl="0" fontAlgn="base">
      <a:lnSpc>
        <a:spcPct val="85000"/>
      </a:lnSpc>
      <a:spcBef>
        <a:spcPct val="50000"/>
      </a:spcBef>
      <a:spcAft>
        <a:spcPct val="0"/>
      </a:spcAft>
      <a:defRPr sz="2400" kern="1200">
        <a:solidFill>
          <a:schemeClr val="tx1"/>
        </a:solidFill>
        <a:latin typeface="Arial" charset="0"/>
        <a:ea typeface="+mn-ea"/>
        <a:cs typeface="+mn-cs"/>
      </a:defRPr>
    </a:lvl4pPr>
    <a:lvl5pPr marL="1828800" algn="ctr" rtl="0" fontAlgn="base">
      <a:lnSpc>
        <a:spcPct val="85000"/>
      </a:lnSpc>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3" autoAdjust="0"/>
    <p:restoredTop sz="93356" autoAdjust="0"/>
  </p:normalViewPr>
  <p:slideViewPr>
    <p:cSldViewPr>
      <p:cViewPr varScale="1">
        <p:scale>
          <a:sx n="68" d="100"/>
          <a:sy n="68" d="100"/>
        </p:scale>
        <p:origin x="-1350" y="-96"/>
      </p:cViewPr>
      <p:guideLst>
        <p:guide orient="horz" pos="2400"/>
        <p:guide orient="horz" pos="3888"/>
        <p:guide orient="horz" pos="1389"/>
        <p:guide orient="horz" pos="1180"/>
        <p:guide pos="285"/>
        <p:guide pos="5472"/>
        <p:guide pos="1184"/>
        <p:guide pos="3152"/>
        <p:guide pos="3334"/>
        <p:guide pos="35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5" d="100"/>
          <a:sy n="75" d="100"/>
        </p:scale>
        <p:origin x="-1614" y="-102"/>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6738"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l" defTabSz="906463">
              <a:lnSpc>
                <a:spcPct val="100000"/>
              </a:lnSpc>
              <a:spcBef>
                <a:spcPct val="0"/>
              </a:spcBef>
              <a:defRPr sz="1200" smtClean="0"/>
            </a:lvl1pPr>
          </a:lstStyle>
          <a:p>
            <a:pPr>
              <a:defRPr/>
            </a:pPr>
            <a:endParaRPr lang="en-GB"/>
          </a:p>
        </p:txBody>
      </p:sp>
      <p:sp>
        <p:nvSpPr>
          <p:cNvPr id="756739" name="Rectangle 3"/>
          <p:cNvSpPr>
            <a:spLocks noGrp="1" noChangeArrowheads="1"/>
          </p:cNvSpPr>
          <p:nvPr>
            <p:ph type="dt" sz="quarter" idx="1"/>
          </p:nvPr>
        </p:nvSpPr>
        <p:spPr bwMode="auto">
          <a:xfrm>
            <a:off x="3776663" y="0"/>
            <a:ext cx="2890837" cy="496888"/>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r" defTabSz="906463">
              <a:lnSpc>
                <a:spcPct val="100000"/>
              </a:lnSpc>
              <a:spcBef>
                <a:spcPct val="0"/>
              </a:spcBef>
              <a:defRPr sz="1200" smtClean="0"/>
            </a:lvl1pPr>
          </a:lstStyle>
          <a:p>
            <a:pPr>
              <a:defRPr/>
            </a:pPr>
            <a:endParaRPr lang="en-GB"/>
          </a:p>
        </p:txBody>
      </p:sp>
      <p:sp>
        <p:nvSpPr>
          <p:cNvPr id="756740" name="Rectangle 4"/>
          <p:cNvSpPr>
            <a:spLocks noGrp="1" noChangeArrowheads="1"/>
          </p:cNvSpPr>
          <p:nvPr>
            <p:ph type="ftr" sz="quarter" idx="2"/>
          </p:nvPr>
        </p:nvSpPr>
        <p:spPr bwMode="auto">
          <a:xfrm>
            <a:off x="0" y="9428163"/>
            <a:ext cx="2890838" cy="496887"/>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l" defTabSz="906463">
              <a:lnSpc>
                <a:spcPct val="100000"/>
              </a:lnSpc>
              <a:spcBef>
                <a:spcPct val="0"/>
              </a:spcBef>
              <a:defRPr sz="1200" smtClean="0"/>
            </a:lvl1pPr>
          </a:lstStyle>
          <a:p>
            <a:pPr>
              <a:defRPr/>
            </a:pPr>
            <a:endParaRPr lang="en-GB"/>
          </a:p>
        </p:txBody>
      </p:sp>
      <p:sp>
        <p:nvSpPr>
          <p:cNvPr id="756741" name="Rectangle 5"/>
          <p:cNvSpPr>
            <a:spLocks noGrp="1" noChangeArrowheads="1"/>
          </p:cNvSpPr>
          <p:nvPr>
            <p:ph type="sldNum" sz="quarter" idx="3"/>
          </p:nvPr>
        </p:nvSpPr>
        <p:spPr bwMode="auto">
          <a:xfrm>
            <a:off x="3776663" y="9428163"/>
            <a:ext cx="2890837" cy="496887"/>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r" defTabSz="906463">
              <a:lnSpc>
                <a:spcPct val="100000"/>
              </a:lnSpc>
              <a:spcBef>
                <a:spcPct val="0"/>
              </a:spcBef>
              <a:defRPr sz="1200" smtClean="0"/>
            </a:lvl1pPr>
          </a:lstStyle>
          <a:p>
            <a:pPr>
              <a:defRPr/>
            </a:pPr>
            <a:fld id="{597FE71E-3089-4B6D-8791-FE56E44985D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l" defTabSz="906463">
              <a:lnSpc>
                <a:spcPct val="100000"/>
              </a:lnSpc>
              <a:spcBef>
                <a:spcPct val="0"/>
              </a:spcBef>
              <a:defRPr sz="1200" smtClean="0"/>
            </a:lvl1pPr>
          </a:lstStyle>
          <a:p>
            <a:pPr>
              <a:defRPr/>
            </a:pPr>
            <a:endParaRPr lang="en-GB"/>
          </a:p>
        </p:txBody>
      </p:sp>
      <p:sp>
        <p:nvSpPr>
          <p:cNvPr id="55299"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r" defTabSz="906463">
              <a:lnSpc>
                <a:spcPct val="100000"/>
              </a:lnSpc>
              <a:spcBef>
                <a:spcPct val="0"/>
              </a:spcBef>
              <a:defRPr sz="1200" smtClean="0"/>
            </a:lvl1pPr>
          </a:lstStyle>
          <a:p>
            <a:pPr>
              <a:defRPr/>
            </a:pPr>
            <a:endParaRPr lang="en-GB"/>
          </a:p>
        </p:txBody>
      </p:sp>
      <p:sp>
        <p:nvSpPr>
          <p:cNvPr id="14340" name="Rectangle 4"/>
          <p:cNvSpPr>
            <a:spLocks noGrp="1" noRot="1" noChangeAspect="1" noChangeArrowheads="1" noTextEdit="1"/>
          </p:cNvSpPr>
          <p:nvPr>
            <p:ph type="sldImg" idx="2"/>
          </p:nvPr>
        </p:nvSpPr>
        <p:spPr bwMode="auto">
          <a:xfrm>
            <a:off x="855663" y="744538"/>
            <a:ext cx="4960937" cy="37211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5302" name="Rectangle 6"/>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l" defTabSz="906463">
              <a:lnSpc>
                <a:spcPct val="100000"/>
              </a:lnSpc>
              <a:spcBef>
                <a:spcPct val="0"/>
              </a:spcBef>
              <a:defRPr sz="1200" smtClean="0"/>
            </a:lvl1pPr>
          </a:lstStyle>
          <a:p>
            <a:pPr>
              <a:defRPr/>
            </a:pPr>
            <a:endParaRPr lang="en-GB"/>
          </a:p>
        </p:txBody>
      </p:sp>
      <p:sp>
        <p:nvSpPr>
          <p:cNvPr id="55303" name="Rectangle 7"/>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r" defTabSz="906463">
              <a:lnSpc>
                <a:spcPct val="100000"/>
              </a:lnSpc>
              <a:spcBef>
                <a:spcPct val="0"/>
              </a:spcBef>
              <a:defRPr sz="1200" smtClean="0"/>
            </a:lvl1pPr>
          </a:lstStyle>
          <a:p>
            <a:pPr>
              <a:defRPr/>
            </a:pPr>
            <a:fld id="{8A85F3DF-DCCA-43C0-A2D8-F9EFDB83CE7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4EDF971-A911-497C-B70C-1ED12CF91784}" type="slidenum">
              <a:rPr lang="en-GB"/>
              <a:pPr/>
              <a:t>5</a:t>
            </a:fld>
            <a:endParaRPr lang="en-GB"/>
          </a:p>
        </p:txBody>
      </p:sp>
      <p:sp>
        <p:nvSpPr>
          <p:cNvPr id="15363" name="Rectangle 2"/>
          <p:cNvSpPr>
            <a:spLocks noGrp="1" noRot="1" noChangeAspect="1" noChangeArrowheads="1" noTextEdit="1"/>
          </p:cNvSpPr>
          <p:nvPr>
            <p:ph type="sldImg"/>
          </p:nvPr>
        </p:nvSpPr>
        <p:spPr>
          <a:xfrm>
            <a:off x="855663"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en-GB" smtClean="0"/>
              <a:t>Animation in this slide can help illustrate the ensemble concept. Time runs from left to right so we are forecasting from the analysis to some point in the future which must lie within the climatology. There is a region of uncertainty in the forecast but we do not know what it is. The standard deterministic forecast just gives a point within this region. However we know there is uncertainty in the analysis (click to introduce). By randomly sampling within this uncertainty we can produce a set of forecasts (click to animate) which gives us a sampling of the forecast uncertainty on the right – the only estimate we have of what this forecast uncertainty 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A9424A4-37D6-494A-AED7-64699A1F6204}" type="slidenum">
              <a:rPr lang="en-GB"/>
              <a:pPr/>
              <a:t>6</a:t>
            </a:fld>
            <a:endParaRPr lang="en-GB"/>
          </a:p>
        </p:txBody>
      </p:sp>
      <p:sp>
        <p:nvSpPr>
          <p:cNvPr id="16387" name="Rectangle 2"/>
          <p:cNvSpPr>
            <a:spLocks noGrp="1" noRot="1" noChangeAspect="1" noChangeArrowheads="1" noTextEdit="1"/>
          </p:cNvSpPr>
          <p:nvPr>
            <p:ph type="sldImg"/>
          </p:nvPr>
        </p:nvSpPr>
        <p:spPr>
          <a:xfrm>
            <a:off x="852488" y="742950"/>
            <a:ext cx="4964112" cy="3722688"/>
          </a:xfrm>
          <a:ln/>
        </p:spPr>
      </p:sp>
      <p:sp>
        <p:nvSpPr>
          <p:cNvPr id="16388" name="Rectangle 3"/>
          <p:cNvSpPr>
            <a:spLocks noGrp="1" noChangeArrowheads="1"/>
          </p:cNvSpPr>
          <p:nvPr>
            <p:ph type="body" idx="1"/>
          </p:nvPr>
        </p:nvSpPr>
        <p:spPr>
          <a:xfrm>
            <a:off x="666750" y="4714875"/>
            <a:ext cx="5335588" cy="4468813"/>
          </a:xfrm>
          <a:noFill/>
          <a:ln/>
        </p:spPr>
        <p:txBody>
          <a:bodyPr/>
          <a:lstStyle/>
          <a:p>
            <a:pPr eaLnBrk="1" hangingPunct="1"/>
            <a:r>
              <a:rPr lang="en-GB" smtClean="0"/>
              <a:t>MOGREPS has been operational since Sept 2008 after 3-years of trials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&gt;50mm is available</a:t>
            </a:r>
          </a:p>
          <a:p>
            <a:r>
              <a:rPr lang="en-GB" dirty="0" smtClean="0"/>
              <a:t>Also &gt;50mm and</a:t>
            </a:r>
            <a:r>
              <a:rPr lang="en-GB" baseline="0" dirty="0" smtClean="0"/>
              <a:t> &gt;100mm in 24 hours are available</a:t>
            </a:r>
            <a:endParaRPr lang="en-GB" dirty="0"/>
          </a:p>
        </p:txBody>
      </p:sp>
      <p:sp>
        <p:nvSpPr>
          <p:cNvPr id="4" name="Slide Number Placeholder 3"/>
          <p:cNvSpPr>
            <a:spLocks noGrp="1"/>
          </p:cNvSpPr>
          <p:nvPr>
            <p:ph type="sldNum" sz="quarter" idx="10"/>
          </p:nvPr>
        </p:nvSpPr>
        <p:spPr/>
        <p:txBody>
          <a:bodyPr/>
          <a:lstStyle/>
          <a:p>
            <a:pPr>
              <a:defRPr/>
            </a:pPr>
            <a:fld id="{8A85F3DF-DCCA-43C0-A2D8-F9EFDB83CE76}" type="slidenum">
              <a:rPr lang="en-GB" smtClean="0"/>
              <a:pPr>
                <a:defRPr/>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&gt; 30 knots is available</a:t>
            </a:r>
            <a:endParaRPr lang="en-GB" dirty="0"/>
          </a:p>
        </p:txBody>
      </p:sp>
      <p:sp>
        <p:nvSpPr>
          <p:cNvPr id="4" name="Slide Number Placeholder 3"/>
          <p:cNvSpPr>
            <a:spLocks noGrp="1"/>
          </p:cNvSpPr>
          <p:nvPr>
            <p:ph type="sldNum" sz="quarter" idx="10"/>
          </p:nvPr>
        </p:nvSpPr>
        <p:spPr/>
        <p:txBody>
          <a:bodyPr/>
          <a:lstStyle/>
          <a:p>
            <a:pPr>
              <a:defRPr/>
            </a:pPr>
            <a:fld id="{8A85F3DF-DCCA-43C0-A2D8-F9EFDB83CE76}"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23850" y="3578225"/>
            <a:ext cx="8591550" cy="2019300"/>
          </a:xfrm>
        </p:spPr>
        <p:txBody>
          <a:bodyPr anchor="b"/>
          <a:lstStyle>
            <a:lvl1pPr>
              <a:defRPr/>
            </a:lvl1pPr>
          </a:lstStyle>
          <a:p>
            <a:r>
              <a:rPr lang="en-US"/>
              <a:t>Section slide heading Arial 40</a:t>
            </a:r>
          </a:p>
        </p:txBody>
      </p:sp>
      <p:sp>
        <p:nvSpPr>
          <p:cNvPr id="106499" name="Rectangle 3"/>
          <p:cNvSpPr>
            <a:spLocks noGrp="1" noChangeArrowheads="1"/>
          </p:cNvSpPr>
          <p:nvPr>
            <p:ph type="subTitle" idx="1"/>
          </p:nvPr>
        </p:nvSpPr>
        <p:spPr>
          <a:xfrm>
            <a:off x="323850" y="5645150"/>
            <a:ext cx="7896225" cy="663575"/>
          </a:xfrm>
        </p:spPr>
        <p:txBody>
          <a:bodyPr/>
          <a:lstStyle>
            <a:lvl1pPr marL="0" indent="0">
              <a:buFontTx/>
              <a:buNone/>
              <a:defRPr sz="2000"/>
            </a:lvl1pPr>
          </a:lstStyle>
          <a:p>
            <a:r>
              <a:rPr lang="en-US"/>
              <a:t>Section slide subtitle heading Arial 20</a:t>
            </a:r>
          </a:p>
        </p:txBody>
      </p:sp>
      <p:sp>
        <p:nvSpPr>
          <p:cNvPr id="4" name="Rectangle 3"/>
          <p:cNvSpPr>
            <a:spLocks noGrp="1" noChangeArrowheads="1"/>
          </p:cNvSpPr>
          <p:nvPr>
            <p:ph type="ftr" sz="quarter" idx="10"/>
          </p:nvPr>
        </p:nvSpPr>
        <p:spPr/>
        <p:txBody>
          <a:bodyPr/>
          <a:lstStyle>
            <a:lvl1pPr>
              <a:defRPr smtClean="0"/>
            </a:lvl1pPr>
          </a:lstStyle>
          <a:p>
            <a:pPr>
              <a:defRPr/>
            </a:pPr>
            <a:r>
              <a:rPr lang="en-GB"/>
              <a:t>© Crown copyright   Met Office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3"/>
            <a:ext cx="1733550" cy="6176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3"/>
            <a:ext cx="5048250" cy="617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3"/>
            <a:ext cx="1733550" cy="6176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3"/>
            <a:ext cx="5048250" cy="617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752600" y="1773238"/>
            <a:ext cx="3390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95900" y="1773238"/>
            <a:ext cx="33909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95900" y="4224338"/>
            <a:ext cx="33909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1371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95900" y="1773238"/>
            <a:ext cx="3390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3"/>
            <a:ext cx="1733550" cy="6176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3"/>
            <a:ext cx="5048250" cy="617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 Crown copyright   Met Office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 Crown copyright   Met Office</a:t>
            </a:r>
            <a:endParaRPr lang="en-GB" sz="1400">
              <a:latin typeface="Times" pitchFamily="18"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347663"/>
            <a:ext cx="6934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1027" name="Rectangle 3"/>
          <p:cNvSpPr>
            <a:spLocks noGrp="1" noChangeArrowheads="1"/>
          </p:cNvSpPr>
          <p:nvPr>
            <p:ph type="body" idx="1"/>
          </p:nvPr>
        </p:nvSpPr>
        <p:spPr bwMode="auto">
          <a:xfrm>
            <a:off x="1752600" y="1773238"/>
            <a:ext cx="6934200" cy="475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105476" name="Rectangle 4"/>
          <p:cNvSpPr>
            <a:spLocks noGrp="1" noChangeArrowheads="1"/>
          </p:cNvSpPr>
          <p:nvPr>
            <p:ph type="ftr" sz="quarter" idx="3"/>
          </p:nvPr>
        </p:nvSpPr>
        <p:spPr bwMode="auto">
          <a:xfrm>
            <a:off x="323850" y="65532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000" smtClean="0"/>
            </a:lvl1pPr>
          </a:lstStyle>
          <a:p>
            <a:pPr>
              <a:defRPr/>
            </a:pPr>
            <a:r>
              <a:rPr lang="en-GB"/>
              <a:t>© Crown copyright   Met Office</a:t>
            </a:r>
            <a:endParaRPr lang="en-GB" sz="1400">
              <a:latin typeface="Times" pitchFamily="18" charset="0"/>
            </a:endParaRPr>
          </a:p>
        </p:txBody>
      </p:sp>
    </p:spTree>
  </p:cSld>
  <p:clrMap bg1="dk2" tx1="lt1" bg2="dk1" tx2="lt2" accent1="accent1" accent2="accent2" accent3="accent3" accent4="accent4" accent5="accent5" accent6="accent6" hlink="hlink" folHlink="folHlink"/>
  <p:sldLayoutIdLst>
    <p:sldLayoutId id="2147483748"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FFFFFF"/>
          </a:solidFill>
          <a:latin typeface="+mj-lt"/>
          <a:ea typeface="+mj-ea"/>
          <a:cs typeface="+mj-cs"/>
        </a:defRPr>
      </a:lvl1pPr>
      <a:lvl2pPr algn="l" rtl="0" eaLnBrk="0" fontAlgn="base" hangingPunct="0">
        <a:lnSpc>
          <a:spcPct val="85000"/>
        </a:lnSpc>
        <a:spcBef>
          <a:spcPct val="0"/>
        </a:spcBef>
        <a:spcAft>
          <a:spcPct val="0"/>
        </a:spcAft>
        <a:defRPr sz="4000">
          <a:solidFill>
            <a:srgbClr val="FFFFFF"/>
          </a:solidFill>
          <a:latin typeface="Arial" charset="0"/>
        </a:defRPr>
      </a:lvl2pPr>
      <a:lvl3pPr algn="l" rtl="0" eaLnBrk="0" fontAlgn="base" hangingPunct="0">
        <a:lnSpc>
          <a:spcPct val="85000"/>
        </a:lnSpc>
        <a:spcBef>
          <a:spcPct val="0"/>
        </a:spcBef>
        <a:spcAft>
          <a:spcPct val="0"/>
        </a:spcAft>
        <a:defRPr sz="4000">
          <a:solidFill>
            <a:srgbClr val="FFFFFF"/>
          </a:solidFill>
          <a:latin typeface="Arial" charset="0"/>
        </a:defRPr>
      </a:lvl3pPr>
      <a:lvl4pPr algn="l" rtl="0" eaLnBrk="0" fontAlgn="base" hangingPunct="0">
        <a:lnSpc>
          <a:spcPct val="85000"/>
        </a:lnSpc>
        <a:spcBef>
          <a:spcPct val="0"/>
        </a:spcBef>
        <a:spcAft>
          <a:spcPct val="0"/>
        </a:spcAft>
        <a:defRPr sz="4000">
          <a:solidFill>
            <a:srgbClr val="FFFFFF"/>
          </a:solidFill>
          <a:latin typeface="Arial" charset="0"/>
        </a:defRPr>
      </a:lvl4pPr>
      <a:lvl5pPr algn="l" rtl="0" eaLnBrk="0" fontAlgn="base" hangingPunct="0">
        <a:lnSpc>
          <a:spcPct val="85000"/>
        </a:lnSpc>
        <a:spcBef>
          <a:spcPct val="0"/>
        </a:spcBef>
        <a:spcAft>
          <a:spcPct val="0"/>
        </a:spcAft>
        <a:defRPr sz="4000">
          <a:solidFill>
            <a:srgbClr val="FFFFFF"/>
          </a:solidFill>
          <a:latin typeface="Arial" charset="0"/>
        </a:defRPr>
      </a:lvl5pPr>
      <a:lvl6pPr marL="457200" algn="l" rtl="0" fontAlgn="base">
        <a:lnSpc>
          <a:spcPct val="85000"/>
        </a:lnSpc>
        <a:spcBef>
          <a:spcPct val="0"/>
        </a:spcBef>
        <a:spcAft>
          <a:spcPct val="0"/>
        </a:spcAft>
        <a:defRPr sz="4000">
          <a:solidFill>
            <a:srgbClr val="FFFFFF"/>
          </a:solidFill>
          <a:latin typeface="Arial" charset="0"/>
        </a:defRPr>
      </a:lvl6pPr>
      <a:lvl7pPr marL="914400" algn="l" rtl="0" fontAlgn="base">
        <a:lnSpc>
          <a:spcPct val="85000"/>
        </a:lnSpc>
        <a:spcBef>
          <a:spcPct val="0"/>
        </a:spcBef>
        <a:spcAft>
          <a:spcPct val="0"/>
        </a:spcAft>
        <a:defRPr sz="4000">
          <a:solidFill>
            <a:srgbClr val="FFFFFF"/>
          </a:solidFill>
          <a:latin typeface="Arial" charset="0"/>
        </a:defRPr>
      </a:lvl7pPr>
      <a:lvl8pPr marL="1371600" algn="l" rtl="0" fontAlgn="base">
        <a:lnSpc>
          <a:spcPct val="85000"/>
        </a:lnSpc>
        <a:spcBef>
          <a:spcPct val="0"/>
        </a:spcBef>
        <a:spcAft>
          <a:spcPct val="0"/>
        </a:spcAft>
        <a:defRPr sz="4000">
          <a:solidFill>
            <a:srgbClr val="FFFFFF"/>
          </a:solidFill>
          <a:latin typeface="Arial" charset="0"/>
        </a:defRPr>
      </a:lvl8pPr>
      <a:lvl9pPr marL="1828800" algn="l" rtl="0" fontAlgn="base">
        <a:lnSpc>
          <a:spcPct val="85000"/>
        </a:lnSpc>
        <a:spcBef>
          <a:spcPct val="0"/>
        </a:spcBef>
        <a:spcAft>
          <a:spcPct val="0"/>
        </a:spcAft>
        <a:defRPr sz="4000">
          <a:solidFill>
            <a:srgbClr val="FFFFFF"/>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FFFFFF"/>
          </a:solidFill>
          <a:latin typeface="+mn-lt"/>
          <a:ea typeface="+mn-ea"/>
          <a:cs typeface="+mn-cs"/>
        </a:defRPr>
      </a:lvl1pPr>
      <a:lvl2pPr marL="623888" indent="-182563" algn="l" rtl="0" eaLnBrk="0" fontAlgn="base" hangingPunct="0">
        <a:lnSpc>
          <a:spcPct val="90000"/>
        </a:lnSpc>
        <a:spcBef>
          <a:spcPct val="35000"/>
        </a:spcBef>
        <a:spcAft>
          <a:spcPct val="35000"/>
        </a:spcAft>
        <a:buChar char="•"/>
        <a:defRPr sz="2000">
          <a:solidFill>
            <a:srgbClr val="FFFFFF"/>
          </a:solidFill>
          <a:latin typeface="+mn-lt"/>
        </a:defRPr>
      </a:lvl2pPr>
      <a:lvl3pPr marL="987425" indent="-184150" algn="l" rtl="0" eaLnBrk="0" fontAlgn="base" hangingPunct="0">
        <a:lnSpc>
          <a:spcPct val="90000"/>
        </a:lnSpc>
        <a:spcBef>
          <a:spcPct val="35000"/>
        </a:spcBef>
        <a:spcAft>
          <a:spcPct val="35000"/>
        </a:spcAft>
        <a:buChar char="•"/>
        <a:defRPr sz="2000">
          <a:solidFill>
            <a:srgbClr val="FFFFFF"/>
          </a:solidFill>
          <a:latin typeface="+mn-lt"/>
        </a:defRPr>
      </a:lvl3pPr>
      <a:lvl4pPr marL="1349375" indent="-182563" algn="l" rtl="0" eaLnBrk="0" fontAlgn="base" hangingPunct="0">
        <a:lnSpc>
          <a:spcPct val="90000"/>
        </a:lnSpc>
        <a:spcBef>
          <a:spcPct val="35000"/>
        </a:spcBef>
        <a:spcAft>
          <a:spcPct val="35000"/>
        </a:spcAft>
        <a:buChar char="•"/>
        <a:defRPr sz="2000">
          <a:solidFill>
            <a:srgbClr val="FFFFFF"/>
          </a:solidFill>
          <a:latin typeface="+mn-lt"/>
        </a:defRPr>
      </a:lvl4pPr>
      <a:lvl5pPr marL="1698625" indent="-169863" algn="l" rtl="0" eaLnBrk="0" fontAlgn="base" hangingPunct="0">
        <a:lnSpc>
          <a:spcPct val="90000"/>
        </a:lnSpc>
        <a:spcBef>
          <a:spcPct val="35000"/>
        </a:spcBef>
        <a:spcAft>
          <a:spcPct val="35000"/>
        </a:spcAft>
        <a:buChar char="•"/>
        <a:defRPr sz="2000">
          <a:solidFill>
            <a:srgbClr val="FFFFFF"/>
          </a:solidFill>
          <a:latin typeface="+mn-lt"/>
        </a:defRPr>
      </a:lvl5pPr>
      <a:lvl6pPr marL="2155825" indent="-169863" algn="l" rtl="0" fontAlgn="base">
        <a:lnSpc>
          <a:spcPct val="90000"/>
        </a:lnSpc>
        <a:spcBef>
          <a:spcPct val="35000"/>
        </a:spcBef>
        <a:spcAft>
          <a:spcPct val="35000"/>
        </a:spcAft>
        <a:buChar char="•"/>
        <a:defRPr sz="2000">
          <a:solidFill>
            <a:srgbClr val="FFFFFF"/>
          </a:solidFill>
          <a:latin typeface="+mn-lt"/>
        </a:defRPr>
      </a:lvl6pPr>
      <a:lvl7pPr marL="2613025" indent="-169863" algn="l" rtl="0" fontAlgn="base">
        <a:lnSpc>
          <a:spcPct val="90000"/>
        </a:lnSpc>
        <a:spcBef>
          <a:spcPct val="35000"/>
        </a:spcBef>
        <a:spcAft>
          <a:spcPct val="35000"/>
        </a:spcAft>
        <a:buChar char="•"/>
        <a:defRPr sz="2000">
          <a:solidFill>
            <a:srgbClr val="FFFFFF"/>
          </a:solidFill>
          <a:latin typeface="+mn-lt"/>
        </a:defRPr>
      </a:lvl7pPr>
      <a:lvl8pPr marL="3070225" indent="-169863" algn="l" rtl="0" fontAlgn="base">
        <a:lnSpc>
          <a:spcPct val="90000"/>
        </a:lnSpc>
        <a:spcBef>
          <a:spcPct val="35000"/>
        </a:spcBef>
        <a:spcAft>
          <a:spcPct val="35000"/>
        </a:spcAft>
        <a:buChar char="•"/>
        <a:defRPr sz="2000">
          <a:solidFill>
            <a:srgbClr val="FFFFFF"/>
          </a:solidFill>
          <a:latin typeface="+mn-lt"/>
        </a:defRPr>
      </a:lvl8pPr>
      <a:lvl9pPr marL="3527425" indent="-169863" algn="l" rtl="0" fontAlgn="base">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347663"/>
            <a:ext cx="6934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2051" name="Rectangle 3"/>
          <p:cNvSpPr>
            <a:spLocks noGrp="1" noChangeArrowheads="1"/>
          </p:cNvSpPr>
          <p:nvPr>
            <p:ph type="body" idx="1"/>
          </p:nvPr>
        </p:nvSpPr>
        <p:spPr bwMode="auto">
          <a:xfrm>
            <a:off x="1752600" y="1773238"/>
            <a:ext cx="6934200" cy="475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165892" name="Rectangle 4"/>
          <p:cNvSpPr>
            <a:spLocks noGrp="1" noChangeArrowheads="1"/>
          </p:cNvSpPr>
          <p:nvPr>
            <p:ph type="ftr" sz="quarter" idx="3"/>
          </p:nvPr>
        </p:nvSpPr>
        <p:spPr bwMode="auto">
          <a:xfrm>
            <a:off x="323850" y="6524625"/>
            <a:ext cx="7127875"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000" smtClean="0">
                <a:solidFill>
                  <a:schemeClr val="bg1"/>
                </a:solidFill>
              </a:defRPr>
            </a:lvl1pPr>
          </a:lstStyle>
          <a:p>
            <a:pPr>
              <a:defRPr/>
            </a:pPr>
            <a:r>
              <a:rPr lang="en-GB"/>
              <a:t>© Crown copyright   Met Office</a:t>
            </a:r>
            <a:endParaRPr lang="en-GB" sz="1400">
              <a:latin typeface="Times" pitchFamily="18" charset="0"/>
            </a:endParaRPr>
          </a:p>
        </p:txBody>
      </p:sp>
    </p:spTree>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mj-ea"/>
          <a:cs typeface="+mj-cs"/>
        </a:defRPr>
      </a:lvl1pPr>
      <a:lvl2pPr algn="l" rtl="0" eaLnBrk="0" fontAlgn="base" hangingPunct="0">
        <a:lnSpc>
          <a:spcPct val="85000"/>
        </a:lnSpc>
        <a:spcBef>
          <a:spcPct val="0"/>
        </a:spcBef>
        <a:spcAft>
          <a:spcPct val="0"/>
        </a:spcAft>
        <a:defRPr sz="4000">
          <a:solidFill>
            <a:srgbClr val="000000"/>
          </a:solidFill>
          <a:latin typeface="Arial" charset="0"/>
        </a:defRPr>
      </a:lvl2pPr>
      <a:lvl3pPr algn="l" rtl="0" eaLnBrk="0" fontAlgn="base" hangingPunct="0">
        <a:lnSpc>
          <a:spcPct val="85000"/>
        </a:lnSpc>
        <a:spcBef>
          <a:spcPct val="0"/>
        </a:spcBef>
        <a:spcAft>
          <a:spcPct val="0"/>
        </a:spcAft>
        <a:defRPr sz="4000">
          <a:solidFill>
            <a:srgbClr val="000000"/>
          </a:solidFill>
          <a:latin typeface="Arial" charset="0"/>
        </a:defRPr>
      </a:lvl3pPr>
      <a:lvl4pPr algn="l" rtl="0" eaLnBrk="0" fontAlgn="base" hangingPunct="0">
        <a:lnSpc>
          <a:spcPct val="85000"/>
        </a:lnSpc>
        <a:spcBef>
          <a:spcPct val="0"/>
        </a:spcBef>
        <a:spcAft>
          <a:spcPct val="0"/>
        </a:spcAft>
        <a:defRPr sz="4000">
          <a:solidFill>
            <a:srgbClr val="000000"/>
          </a:solidFill>
          <a:latin typeface="Arial" charset="0"/>
        </a:defRPr>
      </a:lvl4pPr>
      <a:lvl5pPr algn="l" rtl="0" eaLnBrk="0" fontAlgn="base" hangingPunct="0">
        <a:lnSpc>
          <a:spcPct val="85000"/>
        </a:lnSpc>
        <a:spcBef>
          <a:spcPct val="0"/>
        </a:spcBef>
        <a:spcAft>
          <a:spcPct val="0"/>
        </a:spcAft>
        <a:defRPr sz="4000">
          <a:solidFill>
            <a:srgbClr val="000000"/>
          </a:solidFill>
          <a:latin typeface="Arial" charset="0"/>
        </a:defRPr>
      </a:lvl5pPr>
      <a:lvl6pPr marL="457200" algn="l" rtl="0" fontAlgn="base">
        <a:lnSpc>
          <a:spcPct val="85000"/>
        </a:lnSpc>
        <a:spcBef>
          <a:spcPct val="0"/>
        </a:spcBef>
        <a:spcAft>
          <a:spcPct val="0"/>
        </a:spcAft>
        <a:defRPr sz="4000">
          <a:solidFill>
            <a:srgbClr val="000000"/>
          </a:solidFill>
          <a:latin typeface="Arial" charset="0"/>
        </a:defRPr>
      </a:lvl6pPr>
      <a:lvl7pPr marL="914400" algn="l" rtl="0" fontAlgn="base">
        <a:lnSpc>
          <a:spcPct val="85000"/>
        </a:lnSpc>
        <a:spcBef>
          <a:spcPct val="0"/>
        </a:spcBef>
        <a:spcAft>
          <a:spcPct val="0"/>
        </a:spcAft>
        <a:defRPr sz="4000">
          <a:solidFill>
            <a:srgbClr val="000000"/>
          </a:solidFill>
          <a:latin typeface="Arial" charset="0"/>
        </a:defRPr>
      </a:lvl7pPr>
      <a:lvl8pPr marL="1371600" algn="l" rtl="0" fontAlgn="base">
        <a:lnSpc>
          <a:spcPct val="85000"/>
        </a:lnSpc>
        <a:spcBef>
          <a:spcPct val="0"/>
        </a:spcBef>
        <a:spcAft>
          <a:spcPct val="0"/>
        </a:spcAft>
        <a:defRPr sz="4000">
          <a:solidFill>
            <a:srgbClr val="000000"/>
          </a:solidFill>
          <a:latin typeface="Arial" charset="0"/>
        </a:defRPr>
      </a:lvl8pPr>
      <a:lvl9pPr marL="1828800" algn="l" rtl="0" fontAlgn="base">
        <a:lnSpc>
          <a:spcPct val="85000"/>
        </a:lnSpc>
        <a:spcBef>
          <a:spcPct val="0"/>
        </a:spcBef>
        <a:spcAft>
          <a:spcPct val="0"/>
        </a:spcAft>
        <a:defRPr sz="4000">
          <a:solidFill>
            <a:srgbClr val="000000"/>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mn-ea"/>
          <a:cs typeface="+mn-cs"/>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defRPr>
      </a:lvl5pPr>
      <a:lvl6pPr marL="2155825" indent="-169863" algn="l" rtl="0" fontAlgn="base">
        <a:lnSpc>
          <a:spcPct val="90000"/>
        </a:lnSpc>
        <a:spcBef>
          <a:spcPct val="35000"/>
        </a:spcBef>
        <a:spcAft>
          <a:spcPct val="35000"/>
        </a:spcAft>
        <a:buChar char="•"/>
        <a:defRPr sz="2000">
          <a:solidFill>
            <a:srgbClr val="000000"/>
          </a:solidFill>
          <a:latin typeface="+mn-lt"/>
        </a:defRPr>
      </a:lvl6pPr>
      <a:lvl7pPr marL="2613025" indent="-169863" algn="l" rtl="0" fontAlgn="base">
        <a:lnSpc>
          <a:spcPct val="90000"/>
        </a:lnSpc>
        <a:spcBef>
          <a:spcPct val="35000"/>
        </a:spcBef>
        <a:spcAft>
          <a:spcPct val="35000"/>
        </a:spcAft>
        <a:buChar char="•"/>
        <a:defRPr sz="2000">
          <a:solidFill>
            <a:srgbClr val="000000"/>
          </a:solidFill>
          <a:latin typeface="+mn-lt"/>
        </a:defRPr>
      </a:lvl7pPr>
      <a:lvl8pPr marL="3070225" indent="-169863" algn="l" rtl="0" fontAlgn="base">
        <a:lnSpc>
          <a:spcPct val="90000"/>
        </a:lnSpc>
        <a:spcBef>
          <a:spcPct val="35000"/>
        </a:spcBef>
        <a:spcAft>
          <a:spcPct val="35000"/>
        </a:spcAft>
        <a:buChar char="•"/>
        <a:defRPr sz="2000">
          <a:solidFill>
            <a:srgbClr val="000000"/>
          </a:solidFill>
          <a:latin typeface="+mn-lt"/>
        </a:defRPr>
      </a:lvl8pPr>
      <a:lvl9pPr marL="3527425" indent="-169863" algn="l" rtl="0" fontAlgn="base">
        <a:lnSpc>
          <a:spcPct val="90000"/>
        </a:lnSpc>
        <a:spcBef>
          <a:spcPct val="35000"/>
        </a:spcBef>
        <a:spcAft>
          <a:spcPct val="3500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752600" y="347663"/>
            <a:ext cx="6934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3075" name="Rectangle 3"/>
          <p:cNvSpPr>
            <a:spLocks noGrp="1" noChangeArrowheads="1"/>
          </p:cNvSpPr>
          <p:nvPr>
            <p:ph type="body" idx="1"/>
          </p:nvPr>
        </p:nvSpPr>
        <p:spPr bwMode="auto">
          <a:xfrm>
            <a:off x="1752600" y="1773238"/>
            <a:ext cx="6934200" cy="475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850949" name="Rectangle 5"/>
          <p:cNvSpPr>
            <a:spLocks noGrp="1" noChangeArrowheads="1"/>
          </p:cNvSpPr>
          <p:nvPr>
            <p:ph type="ftr" sz="quarter" idx="3"/>
          </p:nvPr>
        </p:nvSpPr>
        <p:spPr bwMode="auto">
          <a:xfrm>
            <a:off x="323850" y="6524625"/>
            <a:ext cx="7127875"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000" smtClean="0">
                <a:solidFill>
                  <a:schemeClr val="bg1"/>
                </a:solidFill>
              </a:defRPr>
            </a:lvl1pPr>
          </a:lstStyle>
          <a:p>
            <a:pPr>
              <a:defRPr/>
            </a:pPr>
            <a:r>
              <a:rPr lang="en-GB"/>
              <a:t>© Crown copyright   Met Office</a:t>
            </a:r>
          </a:p>
        </p:txBody>
      </p:sp>
    </p:spTree>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mj-ea"/>
          <a:cs typeface="+mj-cs"/>
        </a:defRPr>
      </a:lvl1pPr>
      <a:lvl2pPr algn="l" rtl="0" eaLnBrk="0" fontAlgn="base" hangingPunct="0">
        <a:lnSpc>
          <a:spcPct val="85000"/>
        </a:lnSpc>
        <a:spcBef>
          <a:spcPct val="0"/>
        </a:spcBef>
        <a:spcAft>
          <a:spcPct val="0"/>
        </a:spcAft>
        <a:defRPr sz="4000">
          <a:solidFill>
            <a:srgbClr val="000000"/>
          </a:solidFill>
          <a:latin typeface="Arial" charset="0"/>
        </a:defRPr>
      </a:lvl2pPr>
      <a:lvl3pPr algn="l" rtl="0" eaLnBrk="0" fontAlgn="base" hangingPunct="0">
        <a:lnSpc>
          <a:spcPct val="85000"/>
        </a:lnSpc>
        <a:spcBef>
          <a:spcPct val="0"/>
        </a:spcBef>
        <a:spcAft>
          <a:spcPct val="0"/>
        </a:spcAft>
        <a:defRPr sz="4000">
          <a:solidFill>
            <a:srgbClr val="000000"/>
          </a:solidFill>
          <a:latin typeface="Arial" charset="0"/>
        </a:defRPr>
      </a:lvl3pPr>
      <a:lvl4pPr algn="l" rtl="0" eaLnBrk="0" fontAlgn="base" hangingPunct="0">
        <a:lnSpc>
          <a:spcPct val="85000"/>
        </a:lnSpc>
        <a:spcBef>
          <a:spcPct val="0"/>
        </a:spcBef>
        <a:spcAft>
          <a:spcPct val="0"/>
        </a:spcAft>
        <a:defRPr sz="4000">
          <a:solidFill>
            <a:srgbClr val="000000"/>
          </a:solidFill>
          <a:latin typeface="Arial" charset="0"/>
        </a:defRPr>
      </a:lvl4pPr>
      <a:lvl5pPr algn="l" rtl="0" eaLnBrk="0" fontAlgn="base" hangingPunct="0">
        <a:lnSpc>
          <a:spcPct val="85000"/>
        </a:lnSpc>
        <a:spcBef>
          <a:spcPct val="0"/>
        </a:spcBef>
        <a:spcAft>
          <a:spcPct val="0"/>
        </a:spcAft>
        <a:defRPr sz="4000">
          <a:solidFill>
            <a:srgbClr val="000000"/>
          </a:solidFill>
          <a:latin typeface="Arial" charset="0"/>
        </a:defRPr>
      </a:lvl5pPr>
      <a:lvl6pPr marL="457200" algn="l" rtl="0" fontAlgn="base">
        <a:lnSpc>
          <a:spcPct val="85000"/>
        </a:lnSpc>
        <a:spcBef>
          <a:spcPct val="0"/>
        </a:spcBef>
        <a:spcAft>
          <a:spcPct val="0"/>
        </a:spcAft>
        <a:defRPr sz="4000">
          <a:solidFill>
            <a:srgbClr val="000000"/>
          </a:solidFill>
          <a:latin typeface="Arial" charset="0"/>
        </a:defRPr>
      </a:lvl6pPr>
      <a:lvl7pPr marL="914400" algn="l" rtl="0" fontAlgn="base">
        <a:lnSpc>
          <a:spcPct val="85000"/>
        </a:lnSpc>
        <a:spcBef>
          <a:spcPct val="0"/>
        </a:spcBef>
        <a:spcAft>
          <a:spcPct val="0"/>
        </a:spcAft>
        <a:defRPr sz="4000">
          <a:solidFill>
            <a:srgbClr val="000000"/>
          </a:solidFill>
          <a:latin typeface="Arial" charset="0"/>
        </a:defRPr>
      </a:lvl7pPr>
      <a:lvl8pPr marL="1371600" algn="l" rtl="0" fontAlgn="base">
        <a:lnSpc>
          <a:spcPct val="85000"/>
        </a:lnSpc>
        <a:spcBef>
          <a:spcPct val="0"/>
        </a:spcBef>
        <a:spcAft>
          <a:spcPct val="0"/>
        </a:spcAft>
        <a:defRPr sz="4000">
          <a:solidFill>
            <a:srgbClr val="000000"/>
          </a:solidFill>
          <a:latin typeface="Arial" charset="0"/>
        </a:defRPr>
      </a:lvl8pPr>
      <a:lvl9pPr marL="1828800" algn="l" rtl="0" fontAlgn="base">
        <a:lnSpc>
          <a:spcPct val="85000"/>
        </a:lnSpc>
        <a:spcBef>
          <a:spcPct val="0"/>
        </a:spcBef>
        <a:spcAft>
          <a:spcPct val="0"/>
        </a:spcAft>
        <a:defRPr sz="4000">
          <a:solidFill>
            <a:srgbClr val="000000"/>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mn-ea"/>
          <a:cs typeface="+mn-cs"/>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defRPr>
      </a:lvl5pPr>
      <a:lvl6pPr marL="2155825" indent="-169863" algn="l" rtl="0" fontAlgn="base">
        <a:lnSpc>
          <a:spcPct val="90000"/>
        </a:lnSpc>
        <a:spcBef>
          <a:spcPct val="35000"/>
        </a:spcBef>
        <a:spcAft>
          <a:spcPct val="35000"/>
        </a:spcAft>
        <a:buChar char="•"/>
        <a:defRPr sz="2000">
          <a:solidFill>
            <a:srgbClr val="000000"/>
          </a:solidFill>
          <a:latin typeface="+mn-lt"/>
        </a:defRPr>
      </a:lvl6pPr>
      <a:lvl7pPr marL="2613025" indent="-169863" algn="l" rtl="0" fontAlgn="base">
        <a:lnSpc>
          <a:spcPct val="90000"/>
        </a:lnSpc>
        <a:spcBef>
          <a:spcPct val="35000"/>
        </a:spcBef>
        <a:spcAft>
          <a:spcPct val="35000"/>
        </a:spcAft>
        <a:buChar char="•"/>
        <a:defRPr sz="2000">
          <a:solidFill>
            <a:srgbClr val="000000"/>
          </a:solidFill>
          <a:latin typeface="+mn-lt"/>
        </a:defRPr>
      </a:lvl7pPr>
      <a:lvl8pPr marL="3070225" indent="-169863" algn="l" rtl="0" fontAlgn="base">
        <a:lnSpc>
          <a:spcPct val="90000"/>
        </a:lnSpc>
        <a:spcBef>
          <a:spcPct val="35000"/>
        </a:spcBef>
        <a:spcAft>
          <a:spcPct val="35000"/>
        </a:spcAft>
        <a:buChar char="•"/>
        <a:defRPr sz="2000">
          <a:solidFill>
            <a:srgbClr val="000000"/>
          </a:solidFill>
          <a:latin typeface="+mn-lt"/>
        </a:defRPr>
      </a:lvl8pPr>
      <a:lvl9pPr marL="3527425" indent="-169863" algn="l" rtl="0" fontAlgn="base">
        <a:lnSpc>
          <a:spcPct val="90000"/>
        </a:lnSpc>
        <a:spcBef>
          <a:spcPct val="35000"/>
        </a:spcBef>
        <a:spcAft>
          <a:spcPct val="3500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ftr" sz="quarter" idx="10"/>
          </p:nvPr>
        </p:nvSpPr>
        <p:spPr>
          <a:noFill/>
        </p:spPr>
        <p:txBody>
          <a:bodyPr/>
          <a:lstStyle/>
          <a:p>
            <a:r>
              <a:rPr lang="en-GB"/>
              <a:t>© Crown copyright   Met Office</a:t>
            </a:r>
          </a:p>
        </p:txBody>
      </p:sp>
      <p:sp>
        <p:nvSpPr>
          <p:cNvPr id="5123" name="Rectangle 4"/>
          <p:cNvSpPr>
            <a:spLocks noGrp="1" noChangeArrowheads="1"/>
          </p:cNvSpPr>
          <p:nvPr>
            <p:ph type="ctrTitle"/>
          </p:nvPr>
        </p:nvSpPr>
        <p:spPr>
          <a:xfrm>
            <a:off x="323850" y="3357563"/>
            <a:ext cx="8351838" cy="2019300"/>
          </a:xfrm>
        </p:spPr>
        <p:txBody>
          <a:bodyPr/>
          <a:lstStyle/>
          <a:p>
            <a:pPr eaLnBrk="1" hangingPunct="1"/>
            <a:r>
              <a:rPr lang="en-GB" dirty="0" smtClean="0"/>
              <a:t>Products for Southern Africa from the </a:t>
            </a:r>
            <a:r>
              <a:rPr lang="en-GB" dirty="0" err="1" smtClean="0"/>
              <a:t>MOGREPS</a:t>
            </a:r>
            <a:r>
              <a:rPr lang="en-GB" dirty="0" smtClean="0"/>
              <a:t> Ensemble System </a:t>
            </a:r>
            <a:endParaRPr lang="en-US" dirty="0" smtClean="0"/>
          </a:p>
        </p:txBody>
      </p:sp>
      <p:sp>
        <p:nvSpPr>
          <p:cNvPr id="5124" name="Rectangle 5"/>
          <p:cNvSpPr>
            <a:spLocks noGrp="1" noChangeArrowheads="1"/>
          </p:cNvSpPr>
          <p:nvPr>
            <p:ph type="subTitle" idx="1"/>
          </p:nvPr>
        </p:nvSpPr>
        <p:spPr>
          <a:xfrm>
            <a:off x="322263" y="5516563"/>
            <a:ext cx="7896225" cy="663575"/>
          </a:xfrm>
        </p:spPr>
        <p:txBody>
          <a:bodyPr/>
          <a:lstStyle/>
          <a:p>
            <a:pPr eaLnBrk="1" hangingPunct="1"/>
            <a:r>
              <a:rPr lang="en-US" dirty="0" smtClean="0"/>
              <a:t>Chris Tubbs, Guidance Unit, UK Met Office</a:t>
            </a:r>
          </a:p>
          <a:p>
            <a:pPr eaLnBrk="1" hangingPunct="1"/>
            <a:r>
              <a:rPr lang="en-US" dirty="0" smtClean="0"/>
              <a:t>27</a:t>
            </a:r>
            <a:r>
              <a:rPr lang="en-US" baseline="30000" dirty="0" smtClean="0"/>
              <a:t>th</a:t>
            </a:r>
            <a:r>
              <a:rPr lang="en-US" dirty="0" smtClean="0"/>
              <a:t> October 2016</a:t>
            </a:r>
          </a:p>
        </p:txBody>
      </p:sp>
      <p:sp>
        <p:nvSpPr>
          <p:cNvPr id="5125" name="Rectangle 6"/>
          <p:cNvSpPr>
            <a:spLocks noChangeArrowheads="1"/>
          </p:cNvSpPr>
          <p:nvPr/>
        </p:nvSpPr>
        <p:spPr bwMode="auto">
          <a:xfrm>
            <a:off x="322263" y="6165850"/>
            <a:ext cx="7896225" cy="382588"/>
          </a:xfrm>
          <a:prstGeom prst="rect">
            <a:avLst/>
          </a:prstGeom>
          <a:noFill/>
          <a:ln w="9525">
            <a:noFill/>
            <a:miter lim="800000"/>
            <a:headEnd/>
            <a:tailEnd/>
          </a:ln>
        </p:spPr>
        <p:txBody>
          <a:bodyPr/>
          <a:lstStyle/>
          <a:p>
            <a:pPr algn="l" eaLnBrk="0" hangingPunct="0">
              <a:lnSpc>
                <a:spcPct val="90000"/>
              </a:lnSpc>
              <a:spcBef>
                <a:spcPct val="30000"/>
              </a:spcBef>
              <a:spcAft>
                <a:spcPct val="35000"/>
              </a:spcAft>
            </a:pPr>
            <a:endParaRPr lang="en-US" sz="1400" dirty="0">
              <a:solidFill>
                <a:srgbClr val="FFFFFF"/>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500hPa height spaghetti plot</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90114" name="Picture 2" descr="[Animation]"/>
          <p:cNvPicPr>
            <a:picLocks noChangeAspect="1" noChangeArrowheads="1"/>
          </p:cNvPicPr>
          <p:nvPr/>
        </p:nvPicPr>
        <p:blipFill>
          <a:blip r:embed="rId2" cstate="print"/>
          <a:srcRect/>
          <a:stretch>
            <a:fillRect/>
          </a:stretch>
        </p:blipFill>
        <p:spPr bwMode="auto">
          <a:xfrm>
            <a:off x="1763688" y="908720"/>
            <a:ext cx="6984776" cy="594928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26" name="Picture 2" descr="[Animation]"/>
          <p:cNvPicPr>
            <a:picLocks noChangeAspect="1" noChangeArrowheads="1"/>
          </p:cNvPicPr>
          <p:nvPr/>
        </p:nvPicPr>
        <p:blipFill>
          <a:blip r:embed="rId2" cstate="print"/>
          <a:srcRect/>
          <a:stretch>
            <a:fillRect/>
          </a:stretch>
        </p:blipFill>
        <p:spPr bwMode="auto">
          <a:xfrm>
            <a:off x="63500" y="-136525"/>
            <a:ext cx="9048750" cy="6994525"/>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Site Specific </a:t>
            </a:r>
            <a:r>
              <a:rPr lang="en-GB" sz="3200" dirty="0" err="1" smtClean="0"/>
              <a:t>Meteogram</a:t>
            </a:r>
            <a:r>
              <a:rPr lang="en-GB" sz="3200" dirty="0" smtClean="0"/>
              <a:t> locations</a:t>
            </a:r>
            <a:endParaRPr lang="en-GB" sz="3200"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93186" name="Picture 2" descr="http://exvmogwebprod01/~fren/MOGREPS/products/south_africa/locations_sa.png"/>
          <p:cNvPicPr>
            <a:picLocks noChangeAspect="1" noChangeArrowheads="1"/>
          </p:cNvPicPr>
          <p:nvPr/>
        </p:nvPicPr>
        <p:blipFill>
          <a:blip r:embed="rId2" cstate="print"/>
          <a:srcRect/>
          <a:stretch>
            <a:fillRect/>
          </a:stretch>
        </p:blipFill>
        <p:spPr bwMode="auto">
          <a:xfrm>
            <a:off x="0" y="1412777"/>
            <a:ext cx="9144000" cy="5445224"/>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Meteogram</a:t>
            </a:r>
            <a:r>
              <a:rPr lang="en-GB" dirty="0" smtClean="0"/>
              <a:t> for Pretoria</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94210" name="Picture 2" descr="http://cweb.metoffice.gov.uk/SSPGProductManager/product/Latest/met_68262_20160923.png"/>
          <p:cNvPicPr>
            <a:picLocks noChangeAspect="1" noChangeArrowheads="1"/>
          </p:cNvPicPr>
          <p:nvPr/>
        </p:nvPicPr>
        <p:blipFill>
          <a:blip r:embed="rId2" cstate="print"/>
          <a:srcRect/>
          <a:stretch>
            <a:fillRect/>
          </a:stretch>
        </p:blipFill>
        <p:spPr bwMode="auto">
          <a:xfrm>
            <a:off x="0" y="1556792"/>
            <a:ext cx="9144000" cy="529383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ftr" sz="quarter" idx="10"/>
          </p:nvPr>
        </p:nvSpPr>
        <p:spPr>
          <a:noFill/>
        </p:spPr>
        <p:txBody>
          <a:bodyPr/>
          <a:lstStyle/>
          <a:p>
            <a:r>
              <a:rPr lang="en-GB"/>
              <a:t>© Crown copyright   Met Office</a:t>
            </a:r>
          </a:p>
        </p:txBody>
      </p:sp>
      <p:sp>
        <p:nvSpPr>
          <p:cNvPr id="10243" name="Rectangle 2"/>
          <p:cNvSpPr>
            <a:spLocks noGrp="1" noChangeArrowheads="1"/>
          </p:cNvSpPr>
          <p:nvPr>
            <p:ph type="ctrTitle"/>
          </p:nvPr>
        </p:nvSpPr>
        <p:spPr>
          <a:xfrm>
            <a:off x="468313" y="4941888"/>
            <a:ext cx="8062912" cy="2590800"/>
          </a:xfrm>
        </p:spPr>
        <p:txBody>
          <a:bodyPr/>
          <a:lstStyle/>
          <a:p>
            <a:pPr eaLnBrk="1" hangingPunct="1"/>
            <a:r>
              <a:rPr lang="en-US" dirty="0" smtClean="0">
                <a:solidFill>
                  <a:schemeClr val="tx1"/>
                </a:solidFill>
              </a:rPr>
              <a:t>3. Possible future ensemble products (available to UK Meteorologists)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endParaRPr lang="en-GB" dirty="0" smtClean="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26" name="Picture 2" descr="[Animation]"/>
          <p:cNvPicPr>
            <a:picLocks noChangeAspect="1" noChangeArrowheads="1"/>
          </p:cNvPicPr>
          <p:nvPr/>
        </p:nvPicPr>
        <p:blipFill>
          <a:blip r:embed="rId2" cstate="print"/>
          <a:srcRect/>
          <a:stretch>
            <a:fillRect/>
          </a:stretch>
        </p:blipFill>
        <p:spPr bwMode="auto">
          <a:xfrm>
            <a:off x="63500" y="-136525"/>
            <a:ext cx="9048750" cy="6994525"/>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79874" name="Picture 2" descr="[Animation]"/>
          <p:cNvPicPr>
            <a:picLocks noChangeAspect="1" noChangeArrowheads="1"/>
          </p:cNvPicPr>
          <p:nvPr/>
        </p:nvPicPr>
        <p:blipFill>
          <a:blip r:embed="rId2" cstate="print"/>
          <a:srcRect/>
          <a:stretch>
            <a:fillRect/>
          </a:stretch>
        </p:blipFill>
        <p:spPr bwMode="auto">
          <a:xfrm>
            <a:off x="63500" y="0"/>
            <a:ext cx="9048750" cy="68580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80898" name="Picture 2" descr="[Animation]"/>
          <p:cNvPicPr>
            <a:picLocks noChangeAspect="1" noChangeArrowheads="1"/>
          </p:cNvPicPr>
          <p:nvPr/>
        </p:nvPicPr>
        <p:blipFill>
          <a:blip r:embed="rId2" cstate="print"/>
          <a:srcRect/>
          <a:stretch>
            <a:fillRect/>
          </a:stretch>
        </p:blipFill>
        <p:spPr bwMode="auto">
          <a:xfrm>
            <a:off x="63500" y="0"/>
            <a:ext cx="9048750" cy="68580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Prob</a:t>
            </a:r>
            <a:r>
              <a:rPr lang="en-GB" dirty="0" smtClean="0"/>
              <a:t> Max temp &gt;20 deg C</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95234" name="Picture 2" descr="[Animation]"/>
          <p:cNvPicPr>
            <a:picLocks noChangeAspect="1" noChangeArrowheads="1"/>
          </p:cNvPicPr>
          <p:nvPr/>
        </p:nvPicPr>
        <p:blipFill>
          <a:blip r:embed="rId2" cstate="print"/>
          <a:srcRect/>
          <a:stretch>
            <a:fillRect/>
          </a:stretch>
        </p:blipFill>
        <p:spPr bwMode="auto">
          <a:xfrm>
            <a:off x="0" y="904875"/>
            <a:ext cx="9048750" cy="5953125"/>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Forecast dew points</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4098" name="Picture 2"/>
          <p:cNvPicPr>
            <a:picLocks noChangeAspect="1" noChangeArrowheads="1"/>
          </p:cNvPicPr>
          <p:nvPr/>
        </p:nvPicPr>
        <p:blipFill>
          <a:blip r:embed="rId2" cstate="print"/>
          <a:srcRect l="30712" t="9990" r="31101" b="5896"/>
          <a:stretch>
            <a:fillRect/>
          </a:stretch>
        </p:blipFill>
        <p:spPr bwMode="auto">
          <a:xfrm>
            <a:off x="0" y="845310"/>
            <a:ext cx="5436096" cy="60433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ftr" sz="quarter" idx="10"/>
          </p:nvPr>
        </p:nvSpPr>
        <p:spPr>
          <a:noFill/>
        </p:spPr>
        <p:txBody>
          <a:bodyPr/>
          <a:lstStyle/>
          <a:p>
            <a:r>
              <a:rPr lang="en-GB"/>
              <a:t>© Crown copyright   Met Office</a:t>
            </a:r>
          </a:p>
        </p:txBody>
      </p:sp>
      <p:sp>
        <p:nvSpPr>
          <p:cNvPr id="6147" name="Rectangle 2"/>
          <p:cNvSpPr>
            <a:spLocks noGrp="1" noChangeArrowheads="1"/>
          </p:cNvSpPr>
          <p:nvPr>
            <p:ph type="ctrTitle"/>
          </p:nvPr>
        </p:nvSpPr>
        <p:spPr>
          <a:xfrm>
            <a:off x="323850" y="3789363"/>
            <a:ext cx="8062913" cy="1470025"/>
          </a:xfrm>
        </p:spPr>
        <p:txBody>
          <a:bodyPr/>
          <a:lstStyle/>
          <a:p>
            <a:pPr eaLnBrk="1" hangingPunct="1"/>
            <a:r>
              <a:rPr lang="en-US" dirty="0" smtClean="0">
                <a:solidFill>
                  <a:schemeClr val="tx1"/>
                </a:solidFill>
              </a:rPr>
              <a:t>1. Met Office ensemble models</a:t>
            </a:r>
            <a:br>
              <a:rPr lang="en-US" dirty="0" smtClean="0">
                <a:solidFill>
                  <a:schemeClr val="tx1"/>
                </a:solidFill>
              </a:rPr>
            </a:br>
            <a:r>
              <a:rPr lang="en-US" dirty="0" smtClean="0">
                <a:solidFill>
                  <a:schemeClr val="tx1"/>
                </a:solidFill>
              </a:rPr>
              <a:t>named </a:t>
            </a:r>
            <a:r>
              <a:rPr lang="en-US" dirty="0" err="1" smtClean="0">
                <a:solidFill>
                  <a:schemeClr val="tx1"/>
                </a:solidFill>
              </a:rPr>
              <a:t>MOGREPS</a:t>
            </a:r>
            <a:r>
              <a:rPr lang="en-US" dirty="0" smtClean="0">
                <a:solidFill>
                  <a:schemeClr val="tx1"/>
                </a:solidFill>
              </a:rPr>
              <a:t>, </a:t>
            </a:r>
            <a:br>
              <a:rPr lang="en-US" dirty="0" smtClean="0">
                <a:solidFill>
                  <a:schemeClr val="tx1"/>
                </a:solidFill>
              </a:rPr>
            </a:br>
            <a:r>
              <a:rPr lang="en-US" dirty="0" smtClean="0">
                <a:solidFill>
                  <a:schemeClr val="tx1"/>
                </a:solidFill>
              </a:rPr>
              <a:t>stands for Met Office Global and Regional Ensemble Prediction System</a:t>
            </a:r>
            <a:endParaRPr lang="en-GB" dirty="0" smtClean="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Prob</a:t>
            </a:r>
            <a:r>
              <a:rPr lang="en-GB" dirty="0" smtClean="0"/>
              <a:t> Vis &lt;1000m</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97282" name="Picture 2" descr="[Animation]"/>
          <p:cNvPicPr>
            <a:picLocks noChangeAspect="1" noChangeArrowheads="1"/>
          </p:cNvPicPr>
          <p:nvPr/>
        </p:nvPicPr>
        <p:blipFill>
          <a:blip r:embed="rId2" cstate="print"/>
          <a:srcRect/>
          <a:stretch>
            <a:fillRect/>
          </a:stretch>
        </p:blipFill>
        <p:spPr bwMode="auto">
          <a:xfrm>
            <a:off x="95250" y="904875"/>
            <a:ext cx="9048750" cy="5953125"/>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81922" name="Picture 2"/>
          <p:cNvPicPr>
            <a:picLocks noChangeAspect="1" noChangeArrowheads="1"/>
          </p:cNvPicPr>
          <p:nvPr/>
        </p:nvPicPr>
        <p:blipFill>
          <a:blip r:embed="rId2" cstate="print"/>
          <a:srcRect l="6361" t="8951" r="1770"/>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GB"/>
              <a:t>© Crown copyright   Met Office</a:t>
            </a:r>
            <a:endParaRPr lang="en-GB" sz="1400">
              <a:latin typeface="Times" pitchFamily="18" charset="0"/>
            </a:endParaRPr>
          </a:p>
        </p:txBody>
      </p:sp>
      <p:sp>
        <p:nvSpPr>
          <p:cNvPr id="13315" name="Rectangle 2"/>
          <p:cNvSpPr>
            <a:spLocks noGrp="1" noChangeArrowheads="1"/>
          </p:cNvSpPr>
          <p:nvPr>
            <p:ph type="title"/>
          </p:nvPr>
        </p:nvSpPr>
        <p:spPr/>
        <p:txBody>
          <a:bodyPr/>
          <a:lstStyle/>
          <a:p>
            <a:pPr eaLnBrk="1" hangingPunct="1"/>
            <a:r>
              <a:rPr lang="en-GB" sz="3200" dirty="0" smtClean="0"/>
              <a:t>Ensemble forecast </a:t>
            </a:r>
            <a:r>
              <a:rPr lang="en-GB" sz="3200" dirty="0" err="1" smtClean="0"/>
              <a:t>tephigram</a:t>
            </a:r>
            <a:r>
              <a:rPr lang="en-GB" sz="3200" dirty="0" smtClean="0"/>
              <a:t> for Exeter, UK</a:t>
            </a:r>
          </a:p>
        </p:txBody>
      </p:sp>
      <p:pic>
        <p:nvPicPr>
          <p:cNvPr id="13318" name="Picture 6" descr="[Animation]"/>
          <p:cNvPicPr>
            <a:picLocks noChangeAspect="1" noChangeArrowheads="1"/>
          </p:cNvPicPr>
          <p:nvPr/>
        </p:nvPicPr>
        <p:blipFill>
          <a:blip r:embed="rId2" cstate="print"/>
          <a:srcRect/>
          <a:stretch>
            <a:fillRect/>
          </a:stretch>
        </p:blipFill>
        <p:spPr bwMode="auto">
          <a:xfrm>
            <a:off x="3826733" y="908720"/>
            <a:ext cx="5317267" cy="594928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26" name="Picture 2"/>
          <p:cNvPicPr>
            <a:picLocks noChangeAspect="1" noChangeArrowheads="1"/>
          </p:cNvPicPr>
          <p:nvPr/>
        </p:nvPicPr>
        <p:blipFill>
          <a:blip r:embed="rId2" cstate="print"/>
          <a:srcRect l="10788" t="8951" r="20586"/>
          <a:stretch>
            <a:fillRect/>
          </a:stretch>
        </p:blipFill>
        <p:spPr bwMode="auto">
          <a:xfrm>
            <a:off x="215008" y="0"/>
            <a:ext cx="8928992" cy="6313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2050" name="Picture 2"/>
          <p:cNvPicPr>
            <a:picLocks noChangeAspect="1" noChangeArrowheads="1"/>
          </p:cNvPicPr>
          <p:nvPr/>
        </p:nvPicPr>
        <p:blipFill>
          <a:blip r:embed="rId2" cstate="print"/>
          <a:srcRect l="13555" t="10384" r="20586"/>
          <a:stretch>
            <a:fillRect/>
          </a:stretch>
        </p:blipFill>
        <p:spPr bwMode="auto">
          <a:xfrm>
            <a:off x="-1" y="0"/>
            <a:ext cx="9196705" cy="66693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3074" name="Picture 2"/>
          <p:cNvPicPr>
            <a:picLocks noChangeAspect="1" noChangeArrowheads="1"/>
          </p:cNvPicPr>
          <p:nvPr/>
        </p:nvPicPr>
        <p:blipFill>
          <a:blip r:embed="rId2" cstate="print"/>
          <a:srcRect l="20750" t="9990" r="10624"/>
          <a:stretch>
            <a:fillRect/>
          </a:stretch>
        </p:blipFill>
        <p:spPr bwMode="auto">
          <a:xfrm>
            <a:off x="0" y="0"/>
            <a:ext cx="912902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Fronts animation</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98306" name="Picture 2" descr="[jsMoviePlayer]"/>
          <p:cNvPicPr>
            <a:picLocks noChangeAspect="1" noChangeArrowheads="1"/>
          </p:cNvPicPr>
          <p:nvPr/>
        </p:nvPicPr>
        <p:blipFill>
          <a:blip r:embed="rId2" cstate="print"/>
          <a:srcRect/>
          <a:stretch>
            <a:fillRect/>
          </a:stretch>
        </p:blipFill>
        <p:spPr bwMode="auto">
          <a:xfrm>
            <a:off x="266130" y="908720"/>
            <a:ext cx="8822266" cy="594928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Synoptic features animation</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99330" name="Picture 2" descr="[jsMoviePlayer]"/>
          <p:cNvPicPr>
            <a:picLocks noChangeAspect="1" noChangeArrowheads="1"/>
          </p:cNvPicPr>
          <p:nvPr/>
        </p:nvPicPr>
        <p:blipFill>
          <a:blip r:embed="rId2" cstate="print"/>
          <a:srcRect/>
          <a:stretch>
            <a:fillRect/>
          </a:stretch>
        </p:blipFill>
        <p:spPr bwMode="auto">
          <a:xfrm>
            <a:off x="1" y="974650"/>
            <a:ext cx="9144000" cy="5883349"/>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Typhoon </a:t>
            </a:r>
            <a:r>
              <a:rPr lang="en-GB" dirty="0" err="1" smtClean="0"/>
              <a:t>Megi</a:t>
            </a:r>
            <a:r>
              <a:rPr lang="en-GB" dirty="0" smtClean="0"/>
              <a:t> track </a:t>
            </a:r>
            <a:r>
              <a:rPr lang="en-GB" dirty="0" err="1" smtClean="0"/>
              <a:t>probs</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0354" name="Picture 2" descr="http://exvmogwebprod01/~fren/MOGREPS/products/trop_cyclones_mogg/dyn_webdir/TC_MOGREPSG_images/2016092300/NWP_MEGI_2016092300.png"/>
          <p:cNvPicPr>
            <a:picLocks noChangeAspect="1" noChangeArrowheads="1"/>
          </p:cNvPicPr>
          <p:nvPr/>
        </p:nvPicPr>
        <p:blipFill>
          <a:blip r:embed="rId2" cstate="print"/>
          <a:srcRect r="33727"/>
          <a:stretch>
            <a:fillRect/>
          </a:stretch>
        </p:blipFill>
        <p:spPr bwMode="auto">
          <a:xfrm>
            <a:off x="0" y="1052736"/>
            <a:ext cx="9144000" cy="5805264"/>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err="1" smtClean="0"/>
              <a:t>Megi</a:t>
            </a:r>
            <a:r>
              <a:rPr lang="en-GB" sz="3200" dirty="0" smtClean="0"/>
              <a:t> storm following </a:t>
            </a:r>
            <a:r>
              <a:rPr lang="en-GB" sz="3200" dirty="0" err="1" smtClean="0"/>
              <a:t>meteogram</a:t>
            </a:r>
            <a:endParaRPr lang="en-GB" sz="3200"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1378" name="Picture 2" descr="http://exvmogwebprod01/~fren/MOGREPS/products/trop_cyclones_mogg/dyn_webdir/TC_MOGREPSG_images/2016092300/NWP_MEGI_2016092300.png"/>
          <p:cNvPicPr>
            <a:picLocks noChangeAspect="1" noChangeArrowheads="1"/>
          </p:cNvPicPr>
          <p:nvPr/>
        </p:nvPicPr>
        <p:blipFill>
          <a:blip r:embed="rId2" cstate="print"/>
          <a:srcRect l="67693"/>
          <a:stretch>
            <a:fillRect/>
          </a:stretch>
        </p:blipFill>
        <p:spPr bwMode="auto">
          <a:xfrm>
            <a:off x="1691680" y="764704"/>
            <a:ext cx="6192688" cy="6110804"/>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this talk</a:t>
            </a:r>
            <a:endParaRPr lang="en-GB" dirty="0"/>
          </a:p>
        </p:txBody>
      </p:sp>
      <p:sp>
        <p:nvSpPr>
          <p:cNvPr id="3" name="Content Placeholder 2"/>
          <p:cNvSpPr>
            <a:spLocks noGrp="1"/>
          </p:cNvSpPr>
          <p:nvPr>
            <p:ph idx="1"/>
          </p:nvPr>
        </p:nvSpPr>
        <p:spPr/>
        <p:txBody>
          <a:bodyPr/>
          <a:lstStyle/>
          <a:p>
            <a:r>
              <a:rPr lang="en-GB" dirty="0" smtClean="0"/>
              <a:t>Introduction to ensembles and quantifying uncertainty</a:t>
            </a:r>
          </a:p>
          <a:p>
            <a:r>
              <a:rPr lang="en-GB" dirty="0" smtClean="0"/>
              <a:t>Current </a:t>
            </a:r>
            <a:r>
              <a:rPr lang="en-GB" dirty="0" err="1" smtClean="0"/>
              <a:t>MOGREPS</a:t>
            </a:r>
            <a:r>
              <a:rPr lang="en-GB" dirty="0" smtClean="0"/>
              <a:t> products available on the </a:t>
            </a:r>
            <a:r>
              <a:rPr lang="en-GB" dirty="0" err="1" smtClean="0"/>
              <a:t>SWFDP</a:t>
            </a:r>
            <a:r>
              <a:rPr lang="en-GB" dirty="0" smtClean="0"/>
              <a:t> website</a:t>
            </a:r>
          </a:p>
          <a:p>
            <a:r>
              <a:rPr lang="en-GB" dirty="0" smtClean="0"/>
              <a:t>Potential future products from </a:t>
            </a:r>
            <a:r>
              <a:rPr lang="en-GB" dirty="0" err="1" smtClean="0"/>
              <a:t>MOGREPS</a:t>
            </a:r>
            <a:r>
              <a:rPr lang="en-GB" dirty="0" smtClean="0"/>
              <a:t> (available in the UK)</a:t>
            </a:r>
          </a:p>
          <a:p>
            <a:r>
              <a:rPr lang="en-GB" dirty="0" smtClean="0"/>
              <a:t>Questions</a:t>
            </a:r>
            <a:endParaRPr lang="en-GB" dirty="0"/>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Surge ensemble for N Shields, NE England</a:t>
            </a:r>
            <a:endParaRPr lang="en-GB" sz="3200"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2402" name="Picture 2" descr="North Shields"/>
          <p:cNvPicPr>
            <a:picLocks noChangeAspect="1" noChangeArrowheads="1"/>
          </p:cNvPicPr>
          <p:nvPr/>
        </p:nvPicPr>
        <p:blipFill>
          <a:blip r:embed="rId2" cstate="print"/>
          <a:srcRect/>
          <a:stretch>
            <a:fillRect/>
          </a:stretch>
        </p:blipFill>
        <p:spPr bwMode="auto">
          <a:xfrm>
            <a:off x="-1" y="1412776"/>
            <a:ext cx="9121013" cy="5445224"/>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Surface driven CAPE </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3426" name="Picture 2" descr="http://exvmogwebprod01/~fppp/cgi-images/201609230000/201609230400_e3195_u32_ume4_cape0240_cdp_5km_1_1.png"/>
          <p:cNvPicPr>
            <a:picLocks noChangeAspect="1" noChangeArrowheads="1"/>
          </p:cNvPicPr>
          <p:nvPr/>
        </p:nvPicPr>
        <p:blipFill>
          <a:blip r:embed="rId2" cstate="print"/>
          <a:srcRect/>
          <a:stretch>
            <a:fillRect/>
          </a:stretch>
        </p:blipFill>
        <p:spPr bwMode="auto">
          <a:xfrm>
            <a:off x="1907704" y="836712"/>
            <a:ext cx="6696744" cy="6010083"/>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Lightning rate (strikes/min)</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4450" name="Picture 2" descr="http://exvmogwebprod01/~fppp/cgi-images/201609230000/201609270000_e3195_u32_ume4_lightning5760_rate_5km_1_1.png"/>
          <p:cNvPicPr>
            <a:picLocks noChangeAspect="1" noChangeArrowheads="1"/>
          </p:cNvPicPr>
          <p:nvPr/>
        </p:nvPicPr>
        <p:blipFill>
          <a:blip r:embed="rId2" cstate="print"/>
          <a:srcRect/>
          <a:stretch>
            <a:fillRect/>
          </a:stretch>
        </p:blipFill>
        <p:spPr bwMode="auto">
          <a:xfrm>
            <a:off x="1907705" y="908721"/>
            <a:ext cx="7236296" cy="594928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Temperatures</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5474" name="Picture 2" descr="http://exvmogwebprod01/~fppp/cgi-images/201609230000/201609230100_e3195_u32_ume4_temperature0060_screen_5km_1_1.png"/>
          <p:cNvPicPr>
            <a:picLocks noChangeAspect="1" noChangeArrowheads="1"/>
          </p:cNvPicPr>
          <p:nvPr/>
        </p:nvPicPr>
        <p:blipFill>
          <a:blip r:embed="rId2" cstate="print"/>
          <a:srcRect/>
          <a:stretch>
            <a:fillRect/>
          </a:stretch>
        </p:blipFill>
        <p:spPr bwMode="auto">
          <a:xfrm>
            <a:off x="1619673" y="1038225"/>
            <a:ext cx="7524328" cy="5819775"/>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MSLP</a:t>
            </a:r>
            <a:r>
              <a:rPr lang="en-GB" dirty="0" smtClean="0"/>
              <a:t> postage stamps</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6498" name="Picture 2" descr="[Animation]"/>
          <p:cNvPicPr>
            <a:picLocks noChangeAspect="1" noChangeArrowheads="1"/>
          </p:cNvPicPr>
          <p:nvPr/>
        </p:nvPicPr>
        <p:blipFill>
          <a:blip r:embed="rId2" cstate="print"/>
          <a:srcRect/>
          <a:stretch>
            <a:fillRect/>
          </a:stretch>
        </p:blipFill>
        <p:spPr bwMode="auto">
          <a:xfrm>
            <a:off x="95250" y="904875"/>
            <a:ext cx="9048750" cy="5953125"/>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24 hr </a:t>
            </a:r>
            <a:r>
              <a:rPr lang="en-GB" dirty="0" err="1" smtClean="0"/>
              <a:t>precip</a:t>
            </a:r>
            <a:r>
              <a:rPr lang="en-GB" dirty="0" smtClean="0"/>
              <a:t> postage stamps</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7522" name="Picture 2" descr="[Animation]"/>
          <p:cNvPicPr>
            <a:picLocks noChangeAspect="1" noChangeArrowheads="1"/>
          </p:cNvPicPr>
          <p:nvPr/>
        </p:nvPicPr>
        <p:blipFill>
          <a:blip r:embed="rId2" cstate="print"/>
          <a:srcRect/>
          <a:stretch>
            <a:fillRect/>
          </a:stretch>
        </p:blipFill>
        <p:spPr bwMode="auto">
          <a:xfrm>
            <a:off x="0" y="904875"/>
            <a:ext cx="9048750" cy="5953125"/>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Low cloud amount postage stamps</a:t>
            </a:r>
            <a:r>
              <a:rPr lang="en-GB" dirty="0" smtClean="0"/>
              <a:t> </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8546" name="Picture 2" descr="[Animation]"/>
          <p:cNvPicPr>
            <a:picLocks noChangeAspect="1" noChangeArrowheads="1"/>
          </p:cNvPicPr>
          <p:nvPr/>
        </p:nvPicPr>
        <p:blipFill>
          <a:blip r:embed="rId2" cstate="print"/>
          <a:srcRect/>
          <a:stretch>
            <a:fillRect/>
          </a:stretch>
        </p:blipFill>
        <p:spPr bwMode="auto">
          <a:xfrm>
            <a:off x="0" y="904875"/>
            <a:ext cx="9048750" cy="5953125"/>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Decider – Flow regimes</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09570" name="Picture 2"/>
          <p:cNvPicPr>
            <a:picLocks noChangeAspect="1" noChangeArrowheads="1"/>
          </p:cNvPicPr>
          <p:nvPr/>
        </p:nvPicPr>
        <p:blipFill>
          <a:blip r:embed="rId2" cstate="print"/>
          <a:srcRect l="11402" t="7805" r="12058"/>
          <a:stretch>
            <a:fillRect/>
          </a:stretch>
        </p:blipFill>
        <p:spPr bwMode="auto">
          <a:xfrm>
            <a:off x="827585" y="1340768"/>
            <a:ext cx="8275816" cy="5517232"/>
          </a:xfrm>
          <a:prstGeom prst="rect">
            <a:avLst/>
          </a:prstGeom>
          <a:noFill/>
          <a:ln w="38100" cap="flat" cmpd="sng" algn="ctr">
            <a:noFill/>
            <a:prstDash val="solid"/>
            <a:miter lim="800000"/>
            <a:headEnd type="none" w="med" len="med"/>
            <a:tailEnd type="none" w="med" len="me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Decider – </a:t>
            </a:r>
            <a:r>
              <a:rPr lang="en-GB" sz="3200" dirty="0" err="1" smtClean="0"/>
              <a:t>cyclonicity</a:t>
            </a:r>
            <a:r>
              <a:rPr lang="en-GB" sz="3200" dirty="0" smtClean="0"/>
              <a:t> and </a:t>
            </a:r>
            <a:r>
              <a:rPr lang="en-GB" sz="3200" dirty="0" err="1" smtClean="0"/>
              <a:t>zonality</a:t>
            </a:r>
            <a:endParaRPr lang="en-GB" sz="3200"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110594" name="Picture 2"/>
          <p:cNvPicPr>
            <a:picLocks noChangeAspect="1" noChangeArrowheads="1"/>
          </p:cNvPicPr>
          <p:nvPr/>
        </p:nvPicPr>
        <p:blipFill>
          <a:blip r:embed="rId2" cstate="print"/>
          <a:srcRect l="23517" t="9990" r="24460"/>
          <a:stretch>
            <a:fillRect/>
          </a:stretch>
        </p:blipFill>
        <p:spPr bwMode="auto">
          <a:xfrm>
            <a:off x="611560" y="836712"/>
            <a:ext cx="7920880" cy="6021288"/>
          </a:xfrm>
          <a:prstGeom prst="rect">
            <a:avLst/>
          </a:prstGeom>
          <a:noFill/>
          <a:ln w="38100" cap="flat" cmpd="sng" algn="ctr">
            <a:noFill/>
            <a:prstDash val="solid"/>
            <a:miter lim="800000"/>
            <a:headEnd type="none" w="med" len="med"/>
            <a:tailEnd type="none" w="med" len="me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6"/>
          <p:cNvSpPr txBox="1">
            <a:spLocks noChangeArrowheads="1"/>
          </p:cNvSpPr>
          <p:nvPr/>
        </p:nvSpPr>
        <p:spPr bwMode="auto">
          <a:xfrm>
            <a:off x="468313" y="2924175"/>
            <a:ext cx="4054475" cy="1704975"/>
          </a:xfrm>
          <a:prstGeom prst="rect">
            <a:avLst/>
          </a:prstGeom>
          <a:gradFill rotWithShape="0">
            <a:gsLst>
              <a:gs pos="0">
                <a:srgbClr val="99CCFF"/>
              </a:gs>
              <a:gs pos="100000">
                <a:schemeClr val="bg1"/>
              </a:gs>
            </a:gsLst>
            <a:lin ang="0" scaled="1"/>
          </a:gradFill>
          <a:ln w="9525">
            <a:noFill/>
            <a:miter lim="800000"/>
            <a:headEnd/>
            <a:tailEnd/>
          </a:ln>
        </p:spPr>
        <p:txBody>
          <a:bodyPr wrap="none" anchor="ctr"/>
          <a:lstStyle/>
          <a:p>
            <a:pPr marL="187325" indent="-187325" eaLnBrk="0" hangingPunct="0">
              <a:lnSpc>
                <a:spcPct val="95000"/>
              </a:lnSpc>
              <a:spcAft>
                <a:spcPct val="25000"/>
              </a:spcAft>
              <a:buClr>
                <a:srgbClr val="000066"/>
              </a:buClr>
              <a:buSzPct val="100000"/>
              <a:buFont typeface="Stone Sans ITC TT" pitchFamily="2" charset="0"/>
              <a:buNone/>
            </a:pPr>
            <a:r>
              <a:rPr lang="en-GB" sz="2000" b="1">
                <a:ea typeface="ＭＳ Ｐゴシック" charset="-128"/>
              </a:rPr>
              <a:t>MOGREPS-G</a:t>
            </a:r>
            <a:endParaRPr lang="en-GB" sz="2000" b="1" u="sng">
              <a:ea typeface="ＭＳ Ｐゴシック" charset="-128"/>
            </a:endParaRPr>
          </a:p>
          <a:p>
            <a:pPr marL="187325" indent="-187325" eaLnBrk="0" hangingPunct="0">
              <a:lnSpc>
                <a:spcPct val="95000"/>
              </a:lnSpc>
              <a:buSzPct val="100000"/>
              <a:buFontTx/>
              <a:buChar char="–"/>
            </a:pPr>
            <a:r>
              <a:rPr lang="en-GB" sz="2000">
                <a:ea typeface="ＭＳ Ｐゴシック" charset="-128"/>
              </a:rPr>
              <a:t>33km 70 Levels </a:t>
            </a:r>
            <a:endParaRPr lang="en-GB" sz="2000" i="1">
              <a:ea typeface="ＭＳ Ｐゴシック" charset="-128"/>
            </a:endParaRPr>
          </a:p>
          <a:p>
            <a:pPr marL="187325" indent="-187325">
              <a:lnSpc>
                <a:spcPct val="95000"/>
              </a:lnSpc>
              <a:buSzPct val="100000"/>
              <a:buFontTx/>
              <a:buChar char="–"/>
            </a:pPr>
            <a:r>
              <a:rPr lang="en-GB" sz="2000">
                <a:ea typeface="ＭＳ Ｐゴシック" charset="-128"/>
              </a:rPr>
              <a:t>3 day forecast 4 times/day</a:t>
            </a:r>
          </a:p>
          <a:p>
            <a:pPr marL="187325" indent="-187325">
              <a:lnSpc>
                <a:spcPct val="95000"/>
              </a:lnSpc>
              <a:buSzPct val="100000"/>
              <a:buFontTx/>
              <a:buChar char="–"/>
            </a:pPr>
            <a:r>
              <a:rPr lang="en-GB" sz="2000">
                <a:ea typeface="ＭＳ Ｐゴシック" charset="-128"/>
              </a:rPr>
              <a:t>12 members</a:t>
            </a:r>
          </a:p>
        </p:txBody>
      </p:sp>
      <p:sp>
        <p:nvSpPr>
          <p:cNvPr id="7171" name="Text Box 17"/>
          <p:cNvSpPr txBox="1">
            <a:spLocks noChangeArrowheads="1"/>
          </p:cNvSpPr>
          <p:nvPr/>
        </p:nvSpPr>
        <p:spPr bwMode="auto">
          <a:xfrm>
            <a:off x="457200" y="5084763"/>
            <a:ext cx="4054475" cy="1728787"/>
          </a:xfrm>
          <a:prstGeom prst="rect">
            <a:avLst/>
          </a:prstGeom>
          <a:gradFill rotWithShape="0">
            <a:gsLst>
              <a:gs pos="0">
                <a:srgbClr val="CC99FF"/>
              </a:gs>
              <a:gs pos="100000">
                <a:schemeClr val="bg1"/>
              </a:gs>
            </a:gsLst>
            <a:lin ang="0" scaled="1"/>
          </a:gradFill>
          <a:ln w="9525">
            <a:noFill/>
            <a:miter lim="800000"/>
            <a:headEnd/>
            <a:tailEnd/>
          </a:ln>
        </p:spPr>
        <p:txBody>
          <a:bodyPr wrap="none" anchor="ctr"/>
          <a:lstStyle/>
          <a:p>
            <a:pPr marL="187325" indent="-187325" eaLnBrk="0" hangingPunct="0">
              <a:lnSpc>
                <a:spcPct val="95000"/>
              </a:lnSpc>
              <a:spcAft>
                <a:spcPct val="25000"/>
              </a:spcAft>
              <a:buClr>
                <a:srgbClr val="000066"/>
              </a:buClr>
              <a:buSzPct val="100000"/>
              <a:buFont typeface="Stone Sans ITC TT" pitchFamily="2" charset="0"/>
              <a:buNone/>
            </a:pPr>
            <a:r>
              <a:rPr lang="en-GB" sz="2000" b="1">
                <a:ea typeface="ＭＳ Ｐゴシック" charset="-128"/>
              </a:rPr>
              <a:t>MOGREPS-UK</a:t>
            </a:r>
            <a:endParaRPr lang="en-GB" sz="2000" i="1" u="sng">
              <a:ea typeface="ＭＳ Ｐゴシック" charset="-128"/>
            </a:endParaRPr>
          </a:p>
          <a:p>
            <a:pPr marL="187325" indent="-187325" eaLnBrk="0" hangingPunct="0">
              <a:lnSpc>
                <a:spcPct val="95000"/>
              </a:lnSpc>
              <a:buSzPct val="100000"/>
              <a:buFontTx/>
              <a:buChar char="–"/>
            </a:pPr>
            <a:r>
              <a:rPr lang="en-GB" sz="2000">
                <a:ea typeface="ＭＳ Ｐゴシック" charset="-128"/>
              </a:rPr>
              <a:t>2.2km 70 Levels </a:t>
            </a:r>
          </a:p>
          <a:p>
            <a:pPr marL="187325" indent="-187325" eaLnBrk="0" hangingPunct="0">
              <a:lnSpc>
                <a:spcPct val="95000"/>
              </a:lnSpc>
              <a:buSzPct val="100000"/>
              <a:buFontTx/>
              <a:buChar char="–"/>
            </a:pPr>
            <a:r>
              <a:rPr lang="en-GB" sz="2000">
                <a:ea typeface="ＭＳ Ｐゴシック" charset="-128"/>
              </a:rPr>
              <a:t>36 hour forecast 4 times/day</a:t>
            </a:r>
          </a:p>
          <a:p>
            <a:pPr marL="187325" indent="-187325" eaLnBrk="0" hangingPunct="0">
              <a:lnSpc>
                <a:spcPct val="95000"/>
              </a:lnSpc>
              <a:buSzPct val="100000"/>
              <a:buFontTx/>
              <a:buChar char="–"/>
            </a:pPr>
            <a:r>
              <a:rPr lang="en-GB" sz="2000">
                <a:ea typeface="ＭＳ Ｐゴシック" charset="-128"/>
              </a:rPr>
              <a:t>12 members</a:t>
            </a:r>
          </a:p>
        </p:txBody>
      </p:sp>
      <p:pic>
        <p:nvPicPr>
          <p:cNvPr id="7172" name="Picture 15" descr="13_0021-Model-Diagra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79838" y="1196975"/>
            <a:ext cx="4992687" cy="5221288"/>
          </a:xfrm>
          <a:prstGeom prst="rect">
            <a:avLst/>
          </a:prstGeom>
          <a:noFill/>
          <a:ln w="9525">
            <a:noFill/>
            <a:miter lim="800000"/>
            <a:headEnd/>
            <a:tailEnd/>
          </a:ln>
        </p:spPr>
      </p:pic>
      <p:grpSp>
        <p:nvGrpSpPr>
          <p:cNvPr id="7173" name="Group 8"/>
          <p:cNvGrpSpPr>
            <a:grpSpLocks/>
          </p:cNvGrpSpPr>
          <p:nvPr/>
        </p:nvGrpSpPr>
        <p:grpSpPr bwMode="auto">
          <a:xfrm>
            <a:off x="2339975" y="3068638"/>
            <a:ext cx="3921125" cy="2592387"/>
            <a:chOff x="1474" y="1933"/>
            <a:chExt cx="2470" cy="1633"/>
          </a:xfrm>
        </p:grpSpPr>
        <p:sp>
          <p:nvSpPr>
            <p:cNvPr id="7179" name="Line 22"/>
            <p:cNvSpPr>
              <a:spLocks noChangeShapeType="1"/>
            </p:cNvSpPr>
            <p:nvPr/>
          </p:nvSpPr>
          <p:spPr bwMode="auto">
            <a:xfrm flipV="1">
              <a:off x="1474" y="3203"/>
              <a:ext cx="2313" cy="363"/>
            </a:xfrm>
            <a:prstGeom prst="line">
              <a:avLst/>
            </a:prstGeom>
            <a:noFill/>
            <a:ln w="57150">
              <a:solidFill>
                <a:srgbClr val="FF0000"/>
              </a:solidFill>
              <a:round/>
              <a:headEnd/>
              <a:tailEnd type="none" w="sm" len="sm"/>
            </a:ln>
          </p:spPr>
          <p:txBody>
            <a:bodyPr wrap="none" anchor="ctr"/>
            <a:lstStyle/>
            <a:p>
              <a:endParaRPr lang="en-GB"/>
            </a:p>
          </p:txBody>
        </p:sp>
        <p:sp>
          <p:nvSpPr>
            <p:cNvPr id="7180" name="Line 24"/>
            <p:cNvSpPr>
              <a:spLocks noChangeShapeType="1"/>
            </p:cNvSpPr>
            <p:nvPr/>
          </p:nvSpPr>
          <p:spPr bwMode="auto">
            <a:xfrm flipV="1">
              <a:off x="3787" y="1933"/>
              <a:ext cx="157" cy="1270"/>
            </a:xfrm>
            <a:prstGeom prst="line">
              <a:avLst/>
            </a:prstGeom>
            <a:noFill/>
            <a:ln w="57150">
              <a:solidFill>
                <a:srgbClr val="FF0000"/>
              </a:solidFill>
              <a:round/>
              <a:headEnd/>
              <a:tailEnd type="oval" w="sm" len="sm"/>
            </a:ln>
          </p:spPr>
          <p:txBody>
            <a:bodyPr wrap="none" anchor="ctr"/>
            <a:lstStyle/>
            <a:p>
              <a:endParaRPr lang="en-GB"/>
            </a:p>
          </p:txBody>
        </p:sp>
      </p:grpSp>
      <p:sp>
        <p:nvSpPr>
          <p:cNvPr id="7174" name="Rectangle 11"/>
          <p:cNvSpPr>
            <a:spLocks/>
          </p:cNvSpPr>
          <p:nvPr/>
        </p:nvSpPr>
        <p:spPr bwMode="auto">
          <a:xfrm>
            <a:off x="1511300" y="0"/>
            <a:ext cx="7632700" cy="1371600"/>
          </a:xfrm>
          <a:prstGeom prst="rect">
            <a:avLst/>
          </a:prstGeom>
          <a:noFill/>
          <a:ln w="9525">
            <a:noFill/>
            <a:miter lim="800000"/>
            <a:headEnd/>
            <a:tailEnd/>
          </a:ln>
        </p:spPr>
        <p:txBody>
          <a:bodyPr/>
          <a:lstStyle/>
          <a:p>
            <a:pPr eaLnBrk="0" hangingPunct="0">
              <a:lnSpc>
                <a:spcPct val="100000"/>
              </a:lnSpc>
            </a:pPr>
            <a:r>
              <a:rPr lang="en-GB" sz="4000"/>
              <a:t>Ensemble modelling capability </a:t>
            </a:r>
            <a:r>
              <a:rPr lang="en-GB" sz="4400"/>
              <a:t/>
            </a:r>
            <a:br>
              <a:rPr lang="en-GB" sz="4400"/>
            </a:br>
            <a:endParaRPr lang="en-GB" sz="3200" b="1">
              <a:solidFill>
                <a:schemeClr val="folHlink"/>
              </a:solidFill>
            </a:endParaRPr>
          </a:p>
        </p:txBody>
      </p:sp>
      <p:sp>
        <p:nvSpPr>
          <p:cNvPr id="7175" name="Line 19"/>
          <p:cNvSpPr>
            <a:spLocks noChangeShapeType="1"/>
          </p:cNvSpPr>
          <p:nvPr/>
        </p:nvSpPr>
        <p:spPr bwMode="auto">
          <a:xfrm flipV="1">
            <a:off x="3348038" y="2565400"/>
            <a:ext cx="863600" cy="503238"/>
          </a:xfrm>
          <a:prstGeom prst="line">
            <a:avLst/>
          </a:prstGeom>
          <a:noFill/>
          <a:ln w="57150">
            <a:solidFill>
              <a:srgbClr val="FF0000"/>
            </a:solidFill>
            <a:round/>
            <a:headEnd/>
            <a:tailEnd type="oval" w="sm" len="sm"/>
          </a:ln>
        </p:spPr>
        <p:txBody>
          <a:bodyPr wrap="none" anchor="ctr"/>
          <a:lstStyle/>
          <a:p>
            <a:endParaRPr lang="en-GB"/>
          </a:p>
        </p:txBody>
      </p:sp>
      <p:grpSp>
        <p:nvGrpSpPr>
          <p:cNvPr id="7176" name="Group 14"/>
          <p:cNvGrpSpPr>
            <a:grpSpLocks/>
          </p:cNvGrpSpPr>
          <p:nvPr/>
        </p:nvGrpSpPr>
        <p:grpSpPr bwMode="auto">
          <a:xfrm>
            <a:off x="395288" y="4221163"/>
            <a:ext cx="1008062" cy="360362"/>
            <a:chOff x="249" y="2659"/>
            <a:chExt cx="635" cy="227"/>
          </a:xfrm>
        </p:grpSpPr>
        <p:sp>
          <p:nvSpPr>
            <p:cNvPr id="7177" name="Text Box 15"/>
            <p:cNvSpPr txBox="1">
              <a:spLocks noChangeArrowheads="1"/>
            </p:cNvSpPr>
            <p:nvPr/>
          </p:nvSpPr>
          <p:spPr bwMode="auto">
            <a:xfrm>
              <a:off x="295" y="2659"/>
              <a:ext cx="571" cy="227"/>
            </a:xfrm>
            <a:prstGeom prst="rect">
              <a:avLst/>
            </a:prstGeom>
            <a:solidFill>
              <a:srgbClr val="99CCFF"/>
            </a:solidFill>
            <a:ln w="38100" algn="ctr">
              <a:noFill/>
              <a:miter lim="800000"/>
              <a:headEnd/>
              <a:tailEnd/>
            </a:ln>
          </p:spPr>
          <p:txBody>
            <a:bodyPr wrap="none" anchor="b"/>
            <a:lstStyle/>
            <a:p>
              <a:r>
                <a:rPr lang="en-GB" sz="2000" b="1">
                  <a:solidFill>
                    <a:schemeClr val="folHlink"/>
                  </a:solidFill>
                </a:rPr>
                <a:t>7 day</a:t>
              </a:r>
            </a:p>
          </p:txBody>
        </p:sp>
        <p:sp>
          <p:nvSpPr>
            <p:cNvPr id="7178" name="Oval 16"/>
            <p:cNvSpPr>
              <a:spLocks noChangeArrowheads="1"/>
            </p:cNvSpPr>
            <p:nvPr/>
          </p:nvSpPr>
          <p:spPr bwMode="auto">
            <a:xfrm>
              <a:off x="249" y="2659"/>
              <a:ext cx="635" cy="227"/>
            </a:xfrm>
            <a:prstGeom prst="ellipse">
              <a:avLst/>
            </a:prstGeom>
            <a:noFill/>
            <a:ln w="38100" algn="ctr">
              <a:solidFill>
                <a:srgbClr val="FF0000"/>
              </a:solidFill>
              <a:round/>
              <a:headEnd/>
              <a:tailEnd/>
            </a:ln>
          </p:spPr>
          <p:txBody>
            <a:bodyPr wrap="none" anchor="ctr">
              <a:spAutoFit/>
            </a:bodyPr>
            <a:lstStyle/>
            <a:p>
              <a:endParaRPr lang="en-US"/>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GB"/>
              <a:t>© Crown copyright   Met Office</a:t>
            </a:r>
            <a:endParaRPr lang="en-GB" sz="1400">
              <a:latin typeface="Times" pitchFamily="18" charset="0"/>
            </a:endParaRPr>
          </a:p>
        </p:txBody>
      </p:sp>
      <p:sp>
        <p:nvSpPr>
          <p:cNvPr id="8195" name="Rectangle 2"/>
          <p:cNvSpPr>
            <a:spLocks noGrp="1" noChangeArrowheads="1"/>
          </p:cNvSpPr>
          <p:nvPr>
            <p:ph type="title"/>
          </p:nvPr>
        </p:nvSpPr>
        <p:spPr/>
        <p:txBody>
          <a:bodyPr/>
          <a:lstStyle/>
          <a:p>
            <a:pPr eaLnBrk="1" hangingPunct="1"/>
            <a:r>
              <a:rPr lang="en-GB" smtClean="0"/>
              <a:t>Ensembles</a:t>
            </a:r>
          </a:p>
        </p:txBody>
      </p:sp>
      <p:sp>
        <p:nvSpPr>
          <p:cNvPr id="8196" name="Rectangle 3"/>
          <p:cNvSpPr>
            <a:spLocks noGrp="1" noChangeArrowheads="1"/>
          </p:cNvSpPr>
          <p:nvPr>
            <p:ph type="body" idx="1"/>
          </p:nvPr>
        </p:nvSpPr>
        <p:spPr/>
        <p:txBody>
          <a:bodyPr/>
          <a:lstStyle/>
          <a:p>
            <a:pPr marL="287338" indent="-287338" eaLnBrk="1" hangingPunct="1">
              <a:buFontTx/>
              <a:buNone/>
            </a:pPr>
            <a:r>
              <a:rPr lang="en-GB" smtClean="0"/>
              <a:t> </a:t>
            </a:r>
          </a:p>
        </p:txBody>
      </p:sp>
      <p:sp>
        <p:nvSpPr>
          <p:cNvPr id="8197" name="Rectangle 4"/>
          <p:cNvSpPr>
            <a:spLocks noChangeArrowheads="1"/>
          </p:cNvSpPr>
          <p:nvPr/>
        </p:nvSpPr>
        <p:spPr bwMode="auto">
          <a:xfrm>
            <a:off x="685800" y="190500"/>
            <a:ext cx="7772400" cy="1143000"/>
          </a:xfrm>
          <a:prstGeom prst="rect">
            <a:avLst/>
          </a:prstGeom>
          <a:noFill/>
          <a:ln w="9525">
            <a:noFill/>
            <a:miter lim="800000"/>
            <a:headEnd/>
            <a:tailEnd/>
          </a:ln>
        </p:spPr>
        <p:txBody>
          <a:bodyPr anchor="ctr"/>
          <a:lstStyle/>
          <a:p>
            <a:pPr algn="l">
              <a:spcBef>
                <a:spcPct val="0"/>
              </a:spcBef>
            </a:pPr>
            <a:r>
              <a:rPr lang="en-GB" altLang="en-GB" sz="4000">
                <a:solidFill>
                  <a:srgbClr val="FFFFFF"/>
                </a:solidFill>
              </a:rPr>
              <a:t> </a:t>
            </a:r>
          </a:p>
        </p:txBody>
      </p:sp>
      <p:sp>
        <p:nvSpPr>
          <p:cNvPr id="8198" name="AutoShape 5"/>
          <p:cNvSpPr>
            <a:spLocks noChangeArrowheads="1"/>
          </p:cNvSpPr>
          <p:nvPr/>
        </p:nvSpPr>
        <p:spPr bwMode="auto">
          <a:xfrm>
            <a:off x="709613" y="3540125"/>
            <a:ext cx="139700" cy="138113"/>
          </a:xfrm>
          <a:prstGeom prst="star4">
            <a:avLst>
              <a:gd name="adj" fmla="val 34616"/>
            </a:avLst>
          </a:prstGeom>
          <a:solidFill>
            <a:schemeClr val="tx2"/>
          </a:solidFill>
          <a:ln w="12700">
            <a:solidFill>
              <a:schemeClr val="tx1"/>
            </a:solidFill>
            <a:miter lim="800000"/>
            <a:headEnd/>
            <a:tailEnd/>
          </a:ln>
        </p:spPr>
        <p:txBody>
          <a:bodyPr wrap="none" anchor="ctr"/>
          <a:lstStyle/>
          <a:p>
            <a:endParaRPr lang="en-US"/>
          </a:p>
        </p:txBody>
      </p:sp>
      <p:sp>
        <p:nvSpPr>
          <p:cNvPr id="1170438" name="Oval 6"/>
          <p:cNvSpPr>
            <a:spLocks noChangeArrowheads="1"/>
          </p:cNvSpPr>
          <p:nvPr/>
        </p:nvSpPr>
        <p:spPr bwMode="auto">
          <a:xfrm>
            <a:off x="401638" y="3241675"/>
            <a:ext cx="730250" cy="728663"/>
          </a:xfrm>
          <a:prstGeom prst="ellipse">
            <a:avLst/>
          </a:prstGeom>
          <a:noFill/>
          <a:ln w="28575">
            <a:solidFill>
              <a:schemeClr val="tx1"/>
            </a:solidFill>
            <a:round/>
            <a:headEnd/>
            <a:tailEnd/>
          </a:ln>
        </p:spPr>
        <p:txBody>
          <a:bodyPr wrap="none" anchor="ctr"/>
          <a:lstStyle/>
          <a:p>
            <a:endParaRPr lang="en-US"/>
          </a:p>
        </p:txBody>
      </p:sp>
      <p:sp>
        <p:nvSpPr>
          <p:cNvPr id="8200" name="Freeform 7"/>
          <p:cNvSpPr>
            <a:spLocks/>
          </p:cNvSpPr>
          <p:nvPr/>
        </p:nvSpPr>
        <p:spPr bwMode="auto">
          <a:xfrm>
            <a:off x="6022975" y="1668463"/>
            <a:ext cx="2155825" cy="3706812"/>
          </a:xfrm>
          <a:custGeom>
            <a:avLst/>
            <a:gdLst>
              <a:gd name="T0" fmla="*/ 747 w 1359"/>
              <a:gd name="T1" fmla="*/ 24 h 2336"/>
              <a:gd name="T2" fmla="*/ 877 w 1359"/>
              <a:gd name="T3" fmla="*/ 41 h 2336"/>
              <a:gd name="T4" fmla="*/ 971 w 1359"/>
              <a:gd name="T5" fmla="*/ 106 h 2336"/>
              <a:gd name="T6" fmla="*/ 1018 w 1359"/>
              <a:gd name="T7" fmla="*/ 171 h 2336"/>
              <a:gd name="T8" fmla="*/ 1047 w 1359"/>
              <a:gd name="T9" fmla="*/ 229 h 2336"/>
              <a:gd name="T10" fmla="*/ 1083 w 1359"/>
              <a:gd name="T11" fmla="*/ 329 h 2336"/>
              <a:gd name="T12" fmla="*/ 1089 w 1359"/>
              <a:gd name="T13" fmla="*/ 435 h 2336"/>
              <a:gd name="T14" fmla="*/ 1106 w 1359"/>
              <a:gd name="T15" fmla="*/ 559 h 2336"/>
              <a:gd name="T16" fmla="*/ 1118 w 1359"/>
              <a:gd name="T17" fmla="*/ 665 h 2336"/>
              <a:gd name="T18" fmla="*/ 1136 w 1359"/>
              <a:gd name="T19" fmla="*/ 771 h 2336"/>
              <a:gd name="T20" fmla="*/ 1124 w 1359"/>
              <a:gd name="T21" fmla="*/ 982 h 2336"/>
              <a:gd name="T22" fmla="*/ 1100 w 1359"/>
              <a:gd name="T23" fmla="*/ 1212 h 2336"/>
              <a:gd name="T24" fmla="*/ 1094 w 1359"/>
              <a:gd name="T25" fmla="*/ 1406 h 2336"/>
              <a:gd name="T26" fmla="*/ 1159 w 1359"/>
              <a:gd name="T27" fmla="*/ 1535 h 2336"/>
              <a:gd name="T28" fmla="*/ 1247 w 1359"/>
              <a:gd name="T29" fmla="*/ 1659 h 2336"/>
              <a:gd name="T30" fmla="*/ 1271 w 1359"/>
              <a:gd name="T31" fmla="*/ 1712 h 2336"/>
              <a:gd name="T32" fmla="*/ 1283 w 1359"/>
              <a:gd name="T33" fmla="*/ 1730 h 2336"/>
              <a:gd name="T34" fmla="*/ 1341 w 1359"/>
              <a:gd name="T35" fmla="*/ 1877 h 2336"/>
              <a:gd name="T36" fmla="*/ 1359 w 1359"/>
              <a:gd name="T37" fmla="*/ 2018 h 2336"/>
              <a:gd name="T38" fmla="*/ 1318 w 1359"/>
              <a:gd name="T39" fmla="*/ 2118 h 2336"/>
              <a:gd name="T40" fmla="*/ 1259 w 1359"/>
              <a:gd name="T41" fmla="*/ 2194 h 2336"/>
              <a:gd name="T42" fmla="*/ 1224 w 1359"/>
              <a:gd name="T43" fmla="*/ 2230 h 2336"/>
              <a:gd name="T44" fmla="*/ 1124 w 1359"/>
              <a:gd name="T45" fmla="*/ 2294 h 2336"/>
              <a:gd name="T46" fmla="*/ 1065 w 1359"/>
              <a:gd name="T47" fmla="*/ 2324 h 2336"/>
              <a:gd name="T48" fmla="*/ 930 w 1359"/>
              <a:gd name="T49" fmla="*/ 2336 h 2336"/>
              <a:gd name="T50" fmla="*/ 700 w 1359"/>
              <a:gd name="T51" fmla="*/ 2294 h 2336"/>
              <a:gd name="T52" fmla="*/ 571 w 1359"/>
              <a:gd name="T53" fmla="*/ 2236 h 2336"/>
              <a:gd name="T54" fmla="*/ 483 w 1359"/>
              <a:gd name="T55" fmla="*/ 2153 h 2336"/>
              <a:gd name="T56" fmla="*/ 412 w 1359"/>
              <a:gd name="T57" fmla="*/ 2030 h 2336"/>
              <a:gd name="T58" fmla="*/ 394 w 1359"/>
              <a:gd name="T59" fmla="*/ 1953 h 2336"/>
              <a:gd name="T60" fmla="*/ 353 w 1359"/>
              <a:gd name="T61" fmla="*/ 1794 h 2336"/>
              <a:gd name="T62" fmla="*/ 300 w 1359"/>
              <a:gd name="T63" fmla="*/ 1688 h 2336"/>
              <a:gd name="T64" fmla="*/ 212 w 1359"/>
              <a:gd name="T65" fmla="*/ 1618 h 2336"/>
              <a:gd name="T66" fmla="*/ 130 w 1359"/>
              <a:gd name="T67" fmla="*/ 1559 h 2336"/>
              <a:gd name="T68" fmla="*/ 71 w 1359"/>
              <a:gd name="T69" fmla="*/ 1488 h 2336"/>
              <a:gd name="T70" fmla="*/ 0 w 1359"/>
              <a:gd name="T71" fmla="*/ 1230 h 2336"/>
              <a:gd name="T72" fmla="*/ 6 w 1359"/>
              <a:gd name="T73" fmla="*/ 1147 h 2336"/>
              <a:gd name="T74" fmla="*/ 65 w 1359"/>
              <a:gd name="T75" fmla="*/ 953 h 2336"/>
              <a:gd name="T76" fmla="*/ 94 w 1359"/>
              <a:gd name="T77" fmla="*/ 924 h 2336"/>
              <a:gd name="T78" fmla="*/ 194 w 1359"/>
              <a:gd name="T79" fmla="*/ 806 h 2336"/>
              <a:gd name="T80" fmla="*/ 253 w 1359"/>
              <a:gd name="T81" fmla="*/ 753 h 2336"/>
              <a:gd name="T82" fmla="*/ 330 w 1359"/>
              <a:gd name="T83" fmla="*/ 647 h 2336"/>
              <a:gd name="T84" fmla="*/ 365 w 1359"/>
              <a:gd name="T85" fmla="*/ 524 h 2336"/>
              <a:gd name="T86" fmla="*/ 377 w 1359"/>
              <a:gd name="T87" fmla="*/ 424 h 2336"/>
              <a:gd name="T88" fmla="*/ 341 w 1359"/>
              <a:gd name="T89" fmla="*/ 247 h 2336"/>
              <a:gd name="T90" fmla="*/ 283 w 1359"/>
              <a:gd name="T91" fmla="*/ 171 h 2336"/>
              <a:gd name="T92" fmla="*/ 300 w 1359"/>
              <a:gd name="T93" fmla="*/ 112 h 2336"/>
              <a:gd name="T94" fmla="*/ 424 w 1359"/>
              <a:gd name="T95" fmla="*/ 24 h 2336"/>
              <a:gd name="T96" fmla="*/ 547 w 1359"/>
              <a:gd name="T97" fmla="*/ 0 h 2336"/>
              <a:gd name="T98" fmla="*/ 647 w 1359"/>
              <a:gd name="T99" fmla="*/ 0 h 2336"/>
              <a:gd name="T100" fmla="*/ 747 w 1359"/>
              <a:gd name="T101" fmla="*/ 24 h 2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9"/>
              <a:gd name="T154" fmla="*/ 0 h 2336"/>
              <a:gd name="T155" fmla="*/ 1359 w 1359"/>
              <a:gd name="T156" fmla="*/ 2336 h 2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9" h="2336">
                <a:moveTo>
                  <a:pt x="747" y="24"/>
                </a:moveTo>
                <a:lnTo>
                  <a:pt x="877" y="41"/>
                </a:lnTo>
                <a:lnTo>
                  <a:pt x="971" y="106"/>
                </a:lnTo>
                <a:lnTo>
                  <a:pt x="1018" y="171"/>
                </a:lnTo>
                <a:lnTo>
                  <a:pt x="1047" y="229"/>
                </a:lnTo>
                <a:lnTo>
                  <a:pt x="1083" y="329"/>
                </a:lnTo>
                <a:lnTo>
                  <a:pt x="1089" y="435"/>
                </a:lnTo>
                <a:lnTo>
                  <a:pt x="1106" y="559"/>
                </a:lnTo>
                <a:lnTo>
                  <a:pt x="1118" y="665"/>
                </a:lnTo>
                <a:lnTo>
                  <a:pt x="1136" y="771"/>
                </a:lnTo>
                <a:lnTo>
                  <a:pt x="1124" y="982"/>
                </a:lnTo>
                <a:lnTo>
                  <a:pt x="1100" y="1212"/>
                </a:lnTo>
                <a:cubicBezTo>
                  <a:pt x="1093" y="1363"/>
                  <a:pt x="1094" y="1298"/>
                  <a:pt x="1094" y="1406"/>
                </a:cubicBezTo>
                <a:lnTo>
                  <a:pt x="1159" y="1535"/>
                </a:lnTo>
                <a:cubicBezTo>
                  <a:pt x="1188" y="1576"/>
                  <a:pt x="1220" y="1616"/>
                  <a:pt x="1247" y="1659"/>
                </a:cubicBezTo>
                <a:cubicBezTo>
                  <a:pt x="1257" y="1675"/>
                  <a:pt x="1262" y="1695"/>
                  <a:pt x="1271" y="1712"/>
                </a:cubicBezTo>
                <a:cubicBezTo>
                  <a:pt x="1274" y="1718"/>
                  <a:pt x="1283" y="1730"/>
                  <a:pt x="1283" y="1730"/>
                </a:cubicBezTo>
                <a:cubicBezTo>
                  <a:pt x="1315" y="1785"/>
                  <a:pt x="1341" y="1815"/>
                  <a:pt x="1341" y="1877"/>
                </a:cubicBezTo>
                <a:lnTo>
                  <a:pt x="1359" y="2018"/>
                </a:lnTo>
                <a:lnTo>
                  <a:pt x="1318" y="2118"/>
                </a:lnTo>
                <a:cubicBezTo>
                  <a:pt x="1298" y="2146"/>
                  <a:pt x="1283" y="2170"/>
                  <a:pt x="1259" y="2194"/>
                </a:cubicBezTo>
                <a:cubicBezTo>
                  <a:pt x="1221" y="2232"/>
                  <a:pt x="1238" y="2203"/>
                  <a:pt x="1224" y="2230"/>
                </a:cubicBezTo>
                <a:cubicBezTo>
                  <a:pt x="1191" y="2251"/>
                  <a:pt x="1158" y="2273"/>
                  <a:pt x="1124" y="2294"/>
                </a:cubicBezTo>
                <a:cubicBezTo>
                  <a:pt x="1119" y="2297"/>
                  <a:pt x="1076" y="2324"/>
                  <a:pt x="1065" y="2324"/>
                </a:cubicBezTo>
                <a:lnTo>
                  <a:pt x="930" y="2336"/>
                </a:lnTo>
                <a:lnTo>
                  <a:pt x="700" y="2294"/>
                </a:lnTo>
                <a:lnTo>
                  <a:pt x="571" y="2236"/>
                </a:lnTo>
                <a:lnTo>
                  <a:pt x="483" y="2153"/>
                </a:lnTo>
                <a:cubicBezTo>
                  <a:pt x="459" y="2112"/>
                  <a:pt x="433" y="2072"/>
                  <a:pt x="412" y="2030"/>
                </a:cubicBezTo>
                <a:cubicBezTo>
                  <a:pt x="400" y="2006"/>
                  <a:pt x="394" y="1953"/>
                  <a:pt x="394" y="1953"/>
                </a:cubicBezTo>
                <a:lnTo>
                  <a:pt x="353" y="1794"/>
                </a:lnTo>
                <a:lnTo>
                  <a:pt x="300" y="1688"/>
                </a:lnTo>
                <a:lnTo>
                  <a:pt x="212" y="1618"/>
                </a:lnTo>
                <a:lnTo>
                  <a:pt x="130" y="1559"/>
                </a:lnTo>
                <a:lnTo>
                  <a:pt x="71" y="1488"/>
                </a:lnTo>
                <a:lnTo>
                  <a:pt x="0" y="1230"/>
                </a:lnTo>
                <a:lnTo>
                  <a:pt x="6" y="1147"/>
                </a:lnTo>
                <a:lnTo>
                  <a:pt x="65" y="953"/>
                </a:lnTo>
                <a:lnTo>
                  <a:pt x="94" y="924"/>
                </a:lnTo>
                <a:cubicBezTo>
                  <a:pt x="127" y="882"/>
                  <a:pt x="155" y="841"/>
                  <a:pt x="194" y="806"/>
                </a:cubicBezTo>
                <a:cubicBezTo>
                  <a:pt x="212" y="790"/>
                  <a:pt x="242" y="776"/>
                  <a:pt x="253" y="753"/>
                </a:cubicBezTo>
                <a:lnTo>
                  <a:pt x="330" y="647"/>
                </a:lnTo>
                <a:lnTo>
                  <a:pt x="365" y="524"/>
                </a:lnTo>
                <a:cubicBezTo>
                  <a:pt x="370" y="489"/>
                  <a:pt x="377" y="459"/>
                  <a:pt x="377" y="424"/>
                </a:cubicBezTo>
                <a:lnTo>
                  <a:pt x="341" y="247"/>
                </a:lnTo>
                <a:lnTo>
                  <a:pt x="283" y="171"/>
                </a:lnTo>
                <a:lnTo>
                  <a:pt x="300" y="112"/>
                </a:lnTo>
                <a:lnTo>
                  <a:pt x="424" y="24"/>
                </a:lnTo>
                <a:cubicBezTo>
                  <a:pt x="467" y="19"/>
                  <a:pt x="504" y="0"/>
                  <a:pt x="547" y="0"/>
                </a:cubicBezTo>
                <a:cubicBezTo>
                  <a:pt x="580" y="0"/>
                  <a:pt x="614" y="0"/>
                  <a:pt x="647" y="0"/>
                </a:cubicBezTo>
                <a:lnTo>
                  <a:pt x="747" y="24"/>
                </a:lnTo>
                <a:close/>
              </a:path>
            </a:pathLst>
          </a:custGeom>
          <a:solidFill>
            <a:schemeClr val="tx2">
              <a:alpha val="50195"/>
            </a:schemeClr>
          </a:solidFill>
          <a:ln w="12700" cap="flat" cmpd="sng">
            <a:solidFill>
              <a:schemeClr val="tx1"/>
            </a:solidFill>
            <a:prstDash val="solid"/>
            <a:round/>
            <a:headEnd/>
            <a:tailEnd/>
          </a:ln>
        </p:spPr>
        <p:txBody>
          <a:bodyPr wrap="none" anchor="ctr"/>
          <a:lstStyle/>
          <a:p>
            <a:endParaRPr lang="en-GB"/>
          </a:p>
        </p:txBody>
      </p:sp>
      <p:sp>
        <p:nvSpPr>
          <p:cNvPr id="8201" name="Line 8"/>
          <p:cNvSpPr>
            <a:spLocks noChangeShapeType="1"/>
          </p:cNvSpPr>
          <p:nvPr/>
        </p:nvSpPr>
        <p:spPr bwMode="auto">
          <a:xfrm>
            <a:off x="1101725" y="5659438"/>
            <a:ext cx="3054350" cy="0"/>
          </a:xfrm>
          <a:prstGeom prst="line">
            <a:avLst/>
          </a:prstGeom>
          <a:noFill/>
          <a:ln w="38100">
            <a:solidFill>
              <a:schemeClr val="tx1"/>
            </a:solidFill>
            <a:round/>
            <a:headEnd/>
            <a:tailEnd type="triangle" w="med" len="lg"/>
          </a:ln>
        </p:spPr>
        <p:txBody>
          <a:bodyPr wrap="none" anchor="ctr"/>
          <a:lstStyle/>
          <a:p>
            <a:endParaRPr lang="en-GB"/>
          </a:p>
        </p:txBody>
      </p:sp>
      <p:sp>
        <p:nvSpPr>
          <p:cNvPr id="8202" name="Text Box 9"/>
          <p:cNvSpPr txBox="1">
            <a:spLocks noChangeArrowheads="1"/>
          </p:cNvSpPr>
          <p:nvPr/>
        </p:nvSpPr>
        <p:spPr bwMode="auto">
          <a:xfrm>
            <a:off x="2119313" y="5640388"/>
            <a:ext cx="850900" cy="457200"/>
          </a:xfrm>
          <a:prstGeom prst="rect">
            <a:avLst/>
          </a:prstGeom>
          <a:noFill/>
          <a:ln w="12700">
            <a:noFill/>
            <a:miter lim="800000"/>
            <a:headEnd/>
            <a:tailEnd/>
          </a:ln>
        </p:spPr>
        <p:txBody>
          <a:bodyPr>
            <a:spAutoFit/>
          </a:bodyPr>
          <a:lstStyle/>
          <a:p>
            <a:pPr algn="l" defTabSz="762000" eaLnBrk="0" hangingPunct="0">
              <a:lnSpc>
                <a:spcPct val="100000"/>
              </a:lnSpc>
            </a:pPr>
            <a:r>
              <a:rPr lang="en-GB" altLang="en-GB">
                <a:latin typeface="Stone Sans ITC TT" pitchFamily="2" charset="0"/>
              </a:rPr>
              <a:t>time</a:t>
            </a:r>
          </a:p>
        </p:txBody>
      </p:sp>
      <p:sp>
        <p:nvSpPr>
          <p:cNvPr id="8203" name="Freeform 10"/>
          <p:cNvSpPr>
            <a:spLocks/>
          </p:cNvSpPr>
          <p:nvPr/>
        </p:nvSpPr>
        <p:spPr bwMode="auto">
          <a:xfrm>
            <a:off x="773113" y="2590800"/>
            <a:ext cx="6237287" cy="1014413"/>
          </a:xfrm>
          <a:custGeom>
            <a:avLst/>
            <a:gdLst>
              <a:gd name="T0" fmla="*/ 0 w 3947"/>
              <a:gd name="T1" fmla="*/ 618 h 618"/>
              <a:gd name="T2" fmla="*/ 171 w 3947"/>
              <a:gd name="T3" fmla="*/ 606 h 618"/>
              <a:gd name="T4" fmla="*/ 306 w 3947"/>
              <a:gd name="T5" fmla="*/ 612 h 618"/>
              <a:gd name="T6" fmla="*/ 647 w 3947"/>
              <a:gd name="T7" fmla="*/ 594 h 618"/>
              <a:gd name="T8" fmla="*/ 900 w 3947"/>
              <a:gd name="T9" fmla="*/ 559 h 618"/>
              <a:gd name="T10" fmla="*/ 1247 w 3947"/>
              <a:gd name="T11" fmla="*/ 506 h 618"/>
              <a:gd name="T12" fmla="*/ 1641 w 3947"/>
              <a:gd name="T13" fmla="*/ 400 h 618"/>
              <a:gd name="T14" fmla="*/ 2012 w 3947"/>
              <a:gd name="T15" fmla="*/ 377 h 618"/>
              <a:gd name="T16" fmla="*/ 2318 w 3947"/>
              <a:gd name="T17" fmla="*/ 388 h 618"/>
              <a:gd name="T18" fmla="*/ 2577 w 3947"/>
              <a:gd name="T19" fmla="*/ 441 h 618"/>
              <a:gd name="T20" fmla="*/ 2953 w 3947"/>
              <a:gd name="T21" fmla="*/ 394 h 618"/>
              <a:gd name="T22" fmla="*/ 3412 w 3947"/>
              <a:gd name="T23" fmla="*/ 259 h 618"/>
              <a:gd name="T24" fmla="*/ 3677 w 3947"/>
              <a:gd name="T25" fmla="*/ 100 h 618"/>
              <a:gd name="T26" fmla="*/ 3947 w 3947"/>
              <a:gd name="T27" fmla="*/ 0 h 6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7"/>
              <a:gd name="T43" fmla="*/ 0 h 618"/>
              <a:gd name="T44" fmla="*/ 3947 w 3947"/>
              <a:gd name="T45" fmla="*/ 618 h 6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7" h="618">
                <a:moveTo>
                  <a:pt x="0" y="618"/>
                </a:moveTo>
                <a:cubicBezTo>
                  <a:pt x="60" y="612"/>
                  <a:pt x="120" y="607"/>
                  <a:pt x="171" y="606"/>
                </a:cubicBezTo>
                <a:cubicBezTo>
                  <a:pt x="222" y="605"/>
                  <a:pt x="227" y="614"/>
                  <a:pt x="306" y="612"/>
                </a:cubicBezTo>
                <a:cubicBezTo>
                  <a:pt x="385" y="610"/>
                  <a:pt x="548" y="603"/>
                  <a:pt x="647" y="594"/>
                </a:cubicBezTo>
                <a:cubicBezTo>
                  <a:pt x="746" y="585"/>
                  <a:pt x="800" y="574"/>
                  <a:pt x="900" y="559"/>
                </a:cubicBezTo>
                <a:cubicBezTo>
                  <a:pt x="1000" y="544"/>
                  <a:pt x="1124" y="532"/>
                  <a:pt x="1247" y="506"/>
                </a:cubicBezTo>
                <a:cubicBezTo>
                  <a:pt x="1370" y="480"/>
                  <a:pt x="1514" y="421"/>
                  <a:pt x="1641" y="400"/>
                </a:cubicBezTo>
                <a:cubicBezTo>
                  <a:pt x="1768" y="379"/>
                  <a:pt x="1899" y="379"/>
                  <a:pt x="2012" y="377"/>
                </a:cubicBezTo>
                <a:cubicBezTo>
                  <a:pt x="2125" y="375"/>
                  <a:pt x="2224" y="377"/>
                  <a:pt x="2318" y="388"/>
                </a:cubicBezTo>
                <a:cubicBezTo>
                  <a:pt x="2412" y="399"/>
                  <a:pt x="2471" y="440"/>
                  <a:pt x="2577" y="441"/>
                </a:cubicBezTo>
                <a:cubicBezTo>
                  <a:pt x="2683" y="442"/>
                  <a:pt x="2814" y="424"/>
                  <a:pt x="2953" y="394"/>
                </a:cubicBezTo>
                <a:cubicBezTo>
                  <a:pt x="3092" y="364"/>
                  <a:pt x="3291" y="308"/>
                  <a:pt x="3412" y="259"/>
                </a:cubicBezTo>
                <a:cubicBezTo>
                  <a:pt x="3533" y="210"/>
                  <a:pt x="3588" y="143"/>
                  <a:pt x="3677" y="100"/>
                </a:cubicBezTo>
                <a:cubicBezTo>
                  <a:pt x="3766" y="57"/>
                  <a:pt x="3902" y="18"/>
                  <a:pt x="3947" y="0"/>
                </a:cubicBezTo>
              </a:path>
            </a:pathLst>
          </a:custGeom>
          <a:noFill/>
          <a:ln w="38100" cap="flat" cmpd="sng">
            <a:solidFill>
              <a:schemeClr val="folHlink"/>
            </a:solidFill>
            <a:prstDash val="solid"/>
            <a:round/>
            <a:headEnd type="none" w="med" len="med"/>
            <a:tailEnd type="none" w="med" len="med"/>
          </a:ln>
        </p:spPr>
        <p:txBody>
          <a:bodyPr wrap="none" anchor="ctr"/>
          <a:lstStyle/>
          <a:p>
            <a:endParaRPr lang="en-GB"/>
          </a:p>
        </p:txBody>
      </p:sp>
      <p:sp>
        <p:nvSpPr>
          <p:cNvPr id="1170443" name="Freeform 11"/>
          <p:cNvSpPr>
            <a:spLocks/>
          </p:cNvSpPr>
          <p:nvPr/>
        </p:nvSpPr>
        <p:spPr bwMode="auto">
          <a:xfrm>
            <a:off x="822325" y="3721100"/>
            <a:ext cx="6265863" cy="585788"/>
          </a:xfrm>
          <a:custGeom>
            <a:avLst/>
            <a:gdLst>
              <a:gd name="T0" fmla="*/ 0 w 3947"/>
              <a:gd name="T1" fmla="*/ 80 h 369"/>
              <a:gd name="T2" fmla="*/ 194 w 3947"/>
              <a:gd name="T3" fmla="*/ 86 h 369"/>
              <a:gd name="T4" fmla="*/ 394 w 3947"/>
              <a:gd name="T5" fmla="*/ 86 h 369"/>
              <a:gd name="T6" fmla="*/ 794 w 3947"/>
              <a:gd name="T7" fmla="*/ 80 h 369"/>
              <a:gd name="T8" fmla="*/ 1217 w 3947"/>
              <a:gd name="T9" fmla="*/ 9 h 369"/>
              <a:gd name="T10" fmla="*/ 1588 w 3947"/>
              <a:gd name="T11" fmla="*/ 27 h 369"/>
              <a:gd name="T12" fmla="*/ 2011 w 3947"/>
              <a:gd name="T13" fmla="*/ 92 h 369"/>
              <a:gd name="T14" fmla="*/ 2359 w 3947"/>
              <a:gd name="T15" fmla="*/ 197 h 369"/>
              <a:gd name="T16" fmla="*/ 2629 w 3947"/>
              <a:gd name="T17" fmla="*/ 321 h 369"/>
              <a:gd name="T18" fmla="*/ 2964 w 3947"/>
              <a:gd name="T19" fmla="*/ 368 h 369"/>
              <a:gd name="T20" fmla="*/ 3394 w 3947"/>
              <a:gd name="T21" fmla="*/ 315 h 369"/>
              <a:gd name="T22" fmla="*/ 3682 w 3947"/>
              <a:gd name="T23" fmla="*/ 262 h 369"/>
              <a:gd name="T24" fmla="*/ 3947 w 3947"/>
              <a:gd name="T25" fmla="*/ 186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7"/>
              <a:gd name="T40" fmla="*/ 0 h 369"/>
              <a:gd name="T41" fmla="*/ 3947 w 3947"/>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7" h="369">
                <a:moveTo>
                  <a:pt x="0" y="80"/>
                </a:moveTo>
                <a:cubicBezTo>
                  <a:pt x="64" y="82"/>
                  <a:pt x="128" y="85"/>
                  <a:pt x="194" y="86"/>
                </a:cubicBezTo>
                <a:cubicBezTo>
                  <a:pt x="260" y="87"/>
                  <a:pt x="294" y="87"/>
                  <a:pt x="394" y="86"/>
                </a:cubicBezTo>
                <a:cubicBezTo>
                  <a:pt x="494" y="85"/>
                  <a:pt x="657" y="93"/>
                  <a:pt x="794" y="80"/>
                </a:cubicBezTo>
                <a:cubicBezTo>
                  <a:pt x="931" y="67"/>
                  <a:pt x="1085" y="18"/>
                  <a:pt x="1217" y="9"/>
                </a:cubicBezTo>
                <a:cubicBezTo>
                  <a:pt x="1349" y="0"/>
                  <a:pt x="1456" y="13"/>
                  <a:pt x="1588" y="27"/>
                </a:cubicBezTo>
                <a:cubicBezTo>
                  <a:pt x="1720" y="41"/>
                  <a:pt x="1883" y="64"/>
                  <a:pt x="2011" y="92"/>
                </a:cubicBezTo>
                <a:cubicBezTo>
                  <a:pt x="2139" y="120"/>
                  <a:pt x="2256" y="159"/>
                  <a:pt x="2359" y="197"/>
                </a:cubicBezTo>
                <a:cubicBezTo>
                  <a:pt x="2462" y="235"/>
                  <a:pt x="2528" y="293"/>
                  <a:pt x="2629" y="321"/>
                </a:cubicBezTo>
                <a:cubicBezTo>
                  <a:pt x="2730" y="349"/>
                  <a:pt x="2837" y="369"/>
                  <a:pt x="2964" y="368"/>
                </a:cubicBezTo>
                <a:cubicBezTo>
                  <a:pt x="3091" y="367"/>
                  <a:pt x="3274" y="333"/>
                  <a:pt x="3394" y="315"/>
                </a:cubicBezTo>
                <a:cubicBezTo>
                  <a:pt x="3514" y="297"/>
                  <a:pt x="3590" y="283"/>
                  <a:pt x="3682" y="262"/>
                </a:cubicBezTo>
                <a:cubicBezTo>
                  <a:pt x="3774" y="241"/>
                  <a:pt x="3900" y="201"/>
                  <a:pt x="3947" y="186"/>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1170444" name="Freeform 12"/>
          <p:cNvSpPr>
            <a:spLocks/>
          </p:cNvSpPr>
          <p:nvPr/>
        </p:nvSpPr>
        <p:spPr bwMode="auto">
          <a:xfrm>
            <a:off x="679450" y="1943100"/>
            <a:ext cx="6248400" cy="1460500"/>
          </a:xfrm>
          <a:custGeom>
            <a:avLst/>
            <a:gdLst>
              <a:gd name="T0" fmla="*/ 0 w 3936"/>
              <a:gd name="T1" fmla="*/ 859 h 921"/>
              <a:gd name="T2" fmla="*/ 189 w 3936"/>
              <a:gd name="T3" fmla="*/ 888 h 921"/>
              <a:gd name="T4" fmla="*/ 530 w 3936"/>
              <a:gd name="T5" fmla="*/ 917 h 921"/>
              <a:gd name="T6" fmla="*/ 924 w 3936"/>
              <a:gd name="T7" fmla="*/ 864 h 921"/>
              <a:gd name="T8" fmla="*/ 1489 w 3936"/>
              <a:gd name="T9" fmla="*/ 694 h 921"/>
              <a:gd name="T10" fmla="*/ 1871 w 3936"/>
              <a:gd name="T11" fmla="*/ 553 h 921"/>
              <a:gd name="T12" fmla="*/ 2271 w 3936"/>
              <a:gd name="T13" fmla="*/ 511 h 921"/>
              <a:gd name="T14" fmla="*/ 2777 w 3936"/>
              <a:gd name="T15" fmla="*/ 588 h 921"/>
              <a:gd name="T16" fmla="*/ 3406 w 3936"/>
              <a:gd name="T17" fmla="*/ 364 h 921"/>
              <a:gd name="T18" fmla="*/ 3706 w 3936"/>
              <a:gd name="T19" fmla="*/ 200 h 921"/>
              <a:gd name="T20" fmla="*/ 3936 w 3936"/>
              <a:gd name="T21" fmla="*/ 0 h 9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6"/>
              <a:gd name="T34" fmla="*/ 0 h 921"/>
              <a:gd name="T35" fmla="*/ 3936 w 3936"/>
              <a:gd name="T36" fmla="*/ 921 h 9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6" h="921">
                <a:moveTo>
                  <a:pt x="0" y="859"/>
                </a:moveTo>
                <a:cubicBezTo>
                  <a:pt x="50" y="868"/>
                  <a:pt x="101" y="878"/>
                  <a:pt x="189" y="888"/>
                </a:cubicBezTo>
                <a:cubicBezTo>
                  <a:pt x="277" y="898"/>
                  <a:pt x="408" y="921"/>
                  <a:pt x="530" y="917"/>
                </a:cubicBezTo>
                <a:cubicBezTo>
                  <a:pt x="652" y="913"/>
                  <a:pt x="764" y="901"/>
                  <a:pt x="924" y="864"/>
                </a:cubicBezTo>
                <a:cubicBezTo>
                  <a:pt x="1084" y="827"/>
                  <a:pt x="1331" y="746"/>
                  <a:pt x="1489" y="694"/>
                </a:cubicBezTo>
                <a:cubicBezTo>
                  <a:pt x="1647" y="642"/>
                  <a:pt x="1741" y="584"/>
                  <a:pt x="1871" y="553"/>
                </a:cubicBezTo>
                <a:cubicBezTo>
                  <a:pt x="2001" y="522"/>
                  <a:pt x="2120" y="505"/>
                  <a:pt x="2271" y="511"/>
                </a:cubicBezTo>
                <a:cubicBezTo>
                  <a:pt x="2422" y="517"/>
                  <a:pt x="2588" y="612"/>
                  <a:pt x="2777" y="588"/>
                </a:cubicBezTo>
                <a:cubicBezTo>
                  <a:pt x="2966" y="564"/>
                  <a:pt x="3251" y="429"/>
                  <a:pt x="3406" y="364"/>
                </a:cubicBezTo>
                <a:cubicBezTo>
                  <a:pt x="3561" y="299"/>
                  <a:pt x="3618" y="261"/>
                  <a:pt x="3706" y="200"/>
                </a:cubicBezTo>
                <a:cubicBezTo>
                  <a:pt x="3794" y="139"/>
                  <a:pt x="3896" y="35"/>
                  <a:pt x="3936" y="0"/>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1170445" name="Freeform 13"/>
          <p:cNvSpPr>
            <a:spLocks/>
          </p:cNvSpPr>
          <p:nvPr/>
        </p:nvSpPr>
        <p:spPr bwMode="auto">
          <a:xfrm>
            <a:off x="990600" y="2438400"/>
            <a:ext cx="6527800" cy="1095375"/>
          </a:xfrm>
          <a:custGeom>
            <a:avLst/>
            <a:gdLst>
              <a:gd name="T0" fmla="*/ 0 w 4112"/>
              <a:gd name="T1" fmla="*/ 659 h 690"/>
              <a:gd name="T2" fmla="*/ 217 w 4112"/>
              <a:gd name="T3" fmla="*/ 688 h 690"/>
              <a:gd name="T4" fmla="*/ 488 w 4112"/>
              <a:gd name="T5" fmla="*/ 647 h 690"/>
              <a:gd name="T6" fmla="*/ 782 w 4112"/>
              <a:gd name="T7" fmla="*/ 564 h 690"/>
              <a:gd name="T8" fmla="*/ 1088 w 4112"/>
              <a:gd name="T9" fmla="*/ 411 h 690"/>
              <a:gd name="T10" fmla="*/ 1529 w 4112"/>
              <a:gd name="T11" fmla="*/ 223 h 690"/>
              <a:gd name="T12" fmla="*/ 1841 w 4112"/>
              <a:gd name="T13" fmla="*/ 106 h 690"/>
              <a:gd name="T14" fmla="*/ 2182 w 4112"/>
              <a:gd name="T15" fmla="*/ 53 h 690"/>
              <a:gd name="T16" fmla="*/ 2682 w 4112"/>
              <a:gd name="T17" fmla="*/ 76 h 690"/>
              <a:gd name="T18" fmla="*/ 3117 w 4112"/>
              <a:gd name="T19" fmla="*/ 111 h 690"/>
              <a:gd name="T20" fmla="*/ 3653 w 4112"/>
              <a:gd name="T21" fmla="*/ 82 h 690"/>
              <a:gd name="T22" fmla="*/ 3929 w 4112"/>
              <a:gd name="T23" fmla="*/ 17 h 690"/>
              <a:gd name="T24" fmla="*/ 4112 w 4112"/>
              <a:gd name="T25" fmla="*/ 0 h 6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12"/>
              <a:gd name="T40" fmla="*/ 0 h 690"/>
              <a:gd name="T41" fmla="*/ 4112 w 4112"/>
              <a:gd name="T42" fmla="*/ 690 h 6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12" h="690">
                <a:moveTo>
                  <a:pt x="0" y="659"/>
                </a:moveTo>
                <a:cubicBezTo>
                  <a:pt x="68" y="674"/>
                  <a:pt x="136" y="690"/>
                  <a:pt x="217" y="688"/>
                </a:cubicBezTo>
                <a:cubicBezTo>
                  <a:pt x="298" y="686"/>
                  <a:pt x="394" y="668"/>
                  <a:pt x="488" y="647"/>
                </a:cubicBezTo>
                <a:cubicBezTo>
                  <a:pt x="582" y="626"/>
                  <a:pt x="682" y="603"/>
                  <a:pt x="782" y="564"/>
                </a:cubicBezTo>
                <a:cubicBezTo>
                  <a:pt x="882" y="525"/>
                  <a:pt x="964" y="468"/>
                  <a:pt x="1088" y="411"/>
                </a:cubicBezTo>
                <a:cubicBezTo>
                  <a:pt x="1212" y="354"/>
                  <a:pt x="1404" y="274"/>
                  <a:pt x="1529" y="223"/>
                </a:cubicBezTo>
                <a:cubicBezTo>
                  <a:pt x="1654" y="172"/>
                  <a:pt x="1732" y="134"/>
                  <a:pt x="1841" y="106"/>
                </a:cubicBezTo>
                <a:cubicBezTo>
                  <a:pt x="1950" y="78"/>
                  <a:pt x="2042" y="58"/>
                  <a:pt x="2182" y="53"/>
                </a:cubicBezTo>
                <a:cubicBezTo>
                  <a:pt x="2322" y="48"/>
                  <a:pt x="2526" y="66"/>
                  <a:pt x="2682" y="76"/>
                </a:cubicBezTo>
                <a:cubicBezTo>
                  <a:pt x="2838" y="86"/>
                  <a:pt x="2955" y="110"/>
                  <a:pt x="3117" y="111"/>
                </a:cubicBezTo>
                <a:cubicBezTo>
                  <a:pt x="3279" y="112"/>
                  <a:pt x="3518" y="98"/>
                  <a:pt x="3653" y="82"/>
                </a:cubicBezTo>
                <a:cubicBezTo>
                  <a:pt x="3788" y="66"/>
                  <a:pt x="3853" y="31"/>
                  <a:pt x="3929" y="17"/>
                </a:cubicBezTo>
                <a:cubicBezTo>
                  <a:pt x="4005" y="3"/>
                  <a:pt x="4058" y="1"/>
                  <a:pt x="4112" y="0"/>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1170446" name="Freeform 14"/>
          <p:cNvSpPr>
            <a:spLocks/>
          </p:cNvSpPr>
          <p:nvPr/>
        </p:nvSpPr>
        <p:spPr bwMode="auto">
          <a:xfrm>
            <a:off x="531813" y="2978150"/>
            <a:ext cx="6985000" cy="801688"/>
          </a:xfrm>
          <a:custGeom>
            <a:avLst/>
            <a:gdLst>
              <a:gd name="T0" fmla="*/ 0 w 4400"/>
              <a:gd name="T1" fmla="*/ 418 h 505"/>
              <a:gd name="T2" fmla="*/ 224 w 4400"/>
              <a:gd name="T3" fmla="*/ 477 h 505"/>
              <a:gd name="T4" fmla="*/ 630 w 4400"/>
              <a:gd name="T5" fmla="*/ 495 h 505"/>
              <a:gd name="T6" fmla="*/ 1177 w 4400"/>
              <a:gd name="T7" fmla="*/ 418 h 505"/>
              <a:gd name="T8" fmla="*/ 1606 w 4400"/>
              <a:gd name="T9" fmla="*/ 289 h 505"/>
              <a:gd name="T10" fmla="*/ 1877 w 4400"/>
              <a:gd name="T11" fmla="*/ 159 h 505"/>
              <a:gd name="T12" fmla="*/ 2236 w 4400"/>
              <a:gd name="T13" fmla="*/ 24 h 505"/>
              <a:gd name="T14" fmla="*/ 2700 w 4400"/>
              <a:gd name="T15" fmla="*/ 12 h 505"/>
              <a:gd name="T16" fmla="*/ 3142 w 4400"/>
              <a:gd name="T17" fmla="*/ 65 h 505"/>
              <a:gd name="T18" fmla="*/ 3465 w 4400"/>
              <a:gd name="T19" fmla="*/ 83 h 505"/>
              <a:gd name="T20" fmla="*/ 3918 w 4400"/>
              <a:gd name="T21" fmla="*/ 148 h 505"/>
              <a:gd name="T22" fmla="*/ 4224 w 4400"/>
              <a:gd name="T23" fmla="*/ 148 h 505"/>
              <a:gd name="T24" fmla="*/ 4400 w 4400"/>
              <a:gd name="T25" fmla="*/ 148 h 5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00"/>
              <a:gd name="T40" fmla="*/ 0 h 505"/>
              <a:gd name="T41" fmla="*/ 4400 w 4400"/>
              <a:gd name="T42" fmla="*/ 505 h 5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00" h="505">
                <a:moveTo>
                  <a:pt x="0" y="418"/>
                </a:moveTo>
                <a:cubicBezTo>
                  <a:pt x="59" y="441"/>
                  <a:pt x="119" y="464"/>
                  <a:pt x="224" y="477"/>
                </a:cubicBezTo>
                <a:cubicBezTo>
                  <a:pt x="329" y="490"/>
                  <a:pt x="471" y="505"/>
                  <a:pt x="630" y="495"/>
                </a:cubicBezTo>
                <a:cubicBezTo>
                  <a:pt x="789" y="485"/>
                  <a:pt x="1014" y="452"/>
                  <a:pt x="1177" y="418"/>
                </a:cubicBezTo>
                <a:cubicBezTo>
                  <a:pt x="1340" y="384"/>
                  <a:pt x="1489" y="332"/>
                  <a:pt x="1606" y="289"/>
                </a:cubicBezTo>
                <a:cubicBezTo>
                  <a:pt x="1723" y="246"/>
                  <a:pt x="1772" y="203"/>
                  <a:pt x="1877" y="159"/>
                </a:cubicBezTo>
                <a:cubicBezTo>
                  <a:pt x="1982" y="115"/>
                  <a:pt x="2099" y="48"/>
                  <a:pt x="2236" y="24"/>
                </a:cubicBezTo>
                <a:cubicBezTo>
                  <a:pt x="2373" y="0"/>
                  <a:pt x="2549" y="5"/>
                  <a:pt x="2700" y="12"/>
                </a:cubicBezTo>
                <a:cubicBezTo>
                  <a:pt x="2851" y="19"/>
                  <a:pt x="3015" y="53"/>
                  <a:pt x="3142" y="65"/>
                </a:cubicBezTo>
                <a:cubicBezTo>
                  <a:pt x="3269" y="77"/>
                  <a:pt x="3336" y="69"/>
                  <a:pt x="3465" y="83"/>
                </a:cubicBezTo>
                <a:cubicBezTo>
                  <a:pt x="3594" y="97"/>
                  <a:pt x="3791" y="137"/>
                  <a:pt x="3918" y="148"/>
                </a:cubicBezTo>
                <a:cubicBezTo>
                  <a:pt x="4045" y="159"/>
                  <a:pt x="4144" y="148"/>
                  <a:pt x="4224" y="148"/>
                </a:cubicBezTo>
                <a:cubicBezTo>
                  <a:pt x="4304" y="148"/>
                  <a:pt x="4352" y="148"/>
                  <a:pt x="4400" y="148"/>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1170447" name="Freeform 15"/>
          <p:cNvSpPr>
            <a:spLocks/>
          </p:cNvSpPr>
          <p:nvPr/>
        </p:nvSpPr>
        <p:spPr bwMode="auto">
          <a:xfrm>
            <a:off x="644525" y="3424238"/>
            <a:ext cx="5686425" cy="268287"/>
          </a:xfrm>
          <a:custGeom>
            <a:avLst/>
            <a:gdLst>
              <a:gd name="T0" fmla="*/ 0 w 3582"/>
              <a:gd name="T1" fmla="*/ 14 h 169"/>
              <a:gd name="T2" fmla="*/ 218 w 3582"/>
              <a:gd name="T3" fmla="*/ 49 h 169"/>
              <a:gd name="T4" fmla="*/ 459 w 3582"/>
              <a:gd name="T5" fmla="*/ 149 h 169"/>
              <a:gd name="T6" fmla="*/ 753 w 3582"/>
              <a:gd name="T7" fmla="*/ 167 h 169"/>
              <a:gd name="T8" fmla="*/ 1129 w 3582"/>
              <a:gd name="T9" fmla="*/ 155 h 169"/>
              <a:gd name="T10" fmla="*/ 1623 w 3582"/>
              <a:gd name="T11" fmla="*/ 96 h 169"/>
              <a:gd name="T12" fmla="*/ 2082 w 3582"/>
              <a:gd name="T13" fmla="*/ 8 h 169"/>
              <a:gd name="T14" fmla="*/ 2629 w 3582"/>
              <a:gd name="T15" fmla="*/ 49 h 169"/>
              <a:gd name="T16" fmla="*/ 3018 w 3582"/>
              <a:gd name="T17" fmla="*/ 114 h 169"/>
              <a:gd name="T18" fmla="*/ 3400 w 3582"/>
              <a:gd name="T19" fmla="*/ 143 h 169"/>
              <a:gd name="T20" fmla="*/ 3582 w 3582"/>
              <a:gd name="T21" fmla="*/ 108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82"/>
              <a:gd name="T34" fmla="*/ 0 h 169"/>
              <a:gd name="T35" fmla="*/ 3582 w 3582"/>
              <a:gd name="T36" fmla="*/ 169 h 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82" h="169">
                <a:moveTo>
                  <a:pt x="0" y="14"/>
                </a:moveTo>
                <a:cubicBezTo>
                  <a:pt x="71" y="20"/>
                  <a:pt x="142" y="27"/>
                  <a:pt x="218" y="49"/>
                </a:cubicBezTo>
                <a:cubicBezTo>
                  <a:pt x="294" y="71"/>
                  <a:pt x="370" y="129"/>
                  <a:pt x="459" y="149"/>
                </a:cubicBezTo>
                <a:cubicBezTo>
                  <a:pt x="548" y="169"/>
                  <a:pt x="641" y="166"/>
                  <a:pt x="753" y="167"/>
                </a:cubicBezTo>
                <a:cubicBezTo>
                  <a:pt x="865" y="168"/>
                  <a:pt x="984" y="167"/>
                  <a:pt x="1129" y="155"/>
                </a:cubicBezTo>
                <a:cubicBezTo>
                  <a:pt x="1274" y="143"/>
                  <a:pt x="1464" y="120"/>
                  <a:pt x="1623" y="96"/>
                </a:cubicBezTo>
                <a:cubicBezTo>
                  <a:pt x="1782" y="72"/>
                  <a:pt x="1914" y="16"/>
                  <a:pt x="2082" y="8"/>
                </a:cubicBezTo>
                <a:cubicBezTo>
                  <a:pt x="2250" y="0"/>
                  <a:pt x="2473" y="31"/>
                  <a:pt x="2629" y="49"/>
                </a:cubicBezTo>
                <a:cubicBezTo>
                  <a:pt x="2785" y="67"/>
                  <a:pt x="2890" y="98"/>
                  <a:pt x="3018" y="114"/>
                </a:cubicBezTo>
                <a:cubicBezTo>
                  <a:pt x="3146" y="130"/>
                  <a:pt x="3306" y="144"/>
                  <a:pt x="3400" y="143"/>
                </a:cubicBezTo>
                <a:cubicBezTo>
                  <a:pt x="3494" y="142"/>
                  <a:pt x="3538" y="125"/>
                  <a:pt x="3582" y="108"/>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1170448" name="Freeform 16"/>
          <p:cNvSpPr>
            <a:spLocks/>
          </p:cNvSpPr>
          <p:nvPr/>
        </p:nvSpPr>
        <p:spPr bwMode="auto">
          <a:xfrm>
            <a:off x="681038" y="2813050"/>
            <a:ext cx="6546850" cy="1012825"/>
          </a:xfrm>
          <a:custGeom>
            <a:avLst/>
            <a:gdLst>
              <a:gd name="T0" fmla="*/ 0 w 4124"/>
              <a:gd name="T1" fmla="*/ 628 h 638"/>
              <a:gd name="T2" fmla="*/ 159 w 4124"/>
              <a:gd name="T3" fmla="*/ 622 h 638"/>
              <a:gd name="T4" fmla="*/ 536 w 4124"/>
              <a:gd name="T5" fmla="*/ 634 h 638"/>
              <a:gd name="T6" fmla="*/ 812 w 4124"/>
              <a:gd name="T7" fmla="*/ 599 h 638"/>
              <a:gd name="T8" fmla="*/ 1053 w 4124"/>
              <a:gd name="T9" fmla="*/ 587 h 638"/>
              <a:gd name="T10" fmla="*/ 1306 w 4124"/>
              <a:gd name="T11" fmla="*/ 522 h 638"/>
              <a:gd name="T12" fmla="*/ 1624 w 4124"/>
              <a:gd name="T13" fmla="*/ 452 h 638"/>
              <a:gd name="T14" fmla="*/ 1906 w 4124"/>
              <a:gd name="T15" fmla="*/ 358 h 638"/>
              <a:gd name="T16" fmla="*/ 2289 w 4124"/>
              <a:gd name="T17" fmla="*/ 263 h 638"/>
              <a:gd name="T18" fmla="*/ 2524 w 4124"/>
              <a:gd name="T19" fmla="*/ 240 h 638"/>
              <a:gd name="T20" fmla="*/ 2924 w 4124"/>
              <a:gd name="T21" fmla="*/ 222 h 638"/>
              <a:gd name="T22" fmla="*/ 3265 w 4124"/>
              <a:gd name="T23" fmla="*/ 146 h 638"/>
              <a:gd name="T24" fmla="*/ 3653 w 4124"/>
              <a:gd name="T25" fmla="*/ 34 h 638"/>
              <a:gd name="T26" fmla="*/ 3918 w 4124"/>
              <a:gd name="T27" fmla="*/ 5 h 638"/>
              <a:gd name="T28" fmla="*/ 4124 w 4124"/>
              <a:gd name="T29" fmla="*/ 5 h 6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24"/>
              <a:gd name="T46" fmla="*/ 0 h 638"/>
              <a:gd name="T47" fmla="*/ 4124 w 4124"/>
              <a:gd name="T48" fmla="*/ 638 h 6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24" h="638">
                <a:moveTo>
                  <a:pt x="0" y="628"/>
                </a:moveTo>
                <a:cubicBezTo>
                  <a:pt x="35" y="624"/>
                  <a:pt x="70" y="621"/>
                  <a:pt x="159" y="622"/>
                </a:cubicBezTo>
                <a:cubicBezTo>
                  <a:pt x="248" y="623"/>
                  <a:pt x="427" y="638"/>
                  <a:pt x="536" y="634"/>
                </a:cubicBezTo>
                <a:cubicBezTo>
                  <a:pt x="645" y="630"/>
                  <a:pt x="726" y="607"/>
                  <a:pt x="812" y="599"/>
                </a:cubicBezTo>
                <a:cubicBezTo>
                  <a:pt x="898" y="591"/>
                  <a:pt x="971" y="600"/>
                  <a:pt x="1053" y="587"/>
                </a:cubicBezTo>
                <a:cubicBezTo>
                  <a:pt x="1135" y="574"/>
                  <a:pt x="1211" y="544"/>
                  <a:pt x="1306" y="522"/>
                </a:cubicBezTo>
                <a:cubicBezTo>
                  <a:pt x="1401" y="500"/>
                  <a:pt x="1524" y="479"/>
                  <a:pt x="1624" y="452"/>
                </a:cubicBezTo>
                <a:cubicBezTo>
                  <a:pt x="1724" y="425"/>
                  <a:pt x="1795" y="390"/>
                  <a:pt x="1906" y="358"/>
                </a:cubicBezTo>
                <a:cubicBezTo>
                  <a:pt x="2017" y="326"/>
                  <a:pt x="2186" y="283"/>
                  <a:pt x="2289" y="263"/>
                </a:cubicBezTo>
                <a:cubicBezTo>
                  <a:pt x="2392" y="243"/>
                  <a:pt x="2418" y="247"/>
                  <a:pt x="2524" y="240"/>
                </a:cubicBezTo>
                <a:cubicBezTo>
                  <a:pt x="2630" y="233"/>
                  <a:pt x="2801" y="238"/>
                  <a:pt x="2924" y="222"/>
                </a:cubicBezTo>
                <a:cubicBezTo>
                  <a:pt x="3047" y="206"/>
                  <a:pt x="3144" y="177"/>
                  <a:pt x="3265" y="146"/>
                </a:cubicBezTo>
                <a:cubicBezTo>
                  <a:pt x="3386" y="115"/>
                  <a:pt x="3544" y="57"/>
                  <a:pt x="3653" y="34"/>
                </a:cubicBezTo>
                <a:cubicBezTo>
                  <a:pt x="3762" y="11"/>
                  <a:pt x="3840" y="10"/>
                  <a:pt x="3918" y="5"/>
                </a:cubicBezTo>
                <a:cubicBezTo>
                  <a:pt x="3996" y="0"/>
                  <a:pt x="4060" y="2"/>
                  <a:pt x="4124" y="5"/>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1170449" name="Freeform 17"/>
          <p:cNvSpPr>
            <a:spLocks/>
          </p:cNvSpPr>
          <p:nvPr/>
        </p:nvSpPr>
        <p:spPr bwMode="auto">
          <a:xfrm>
            <a:off x="609600" y="3276600"/>
            <a:ext cx="6537325" cy="592138"/>
          </a:xfrm>
          <a:custGeom>
            <a:avLst/>
            <a:gdLst>
              <a:gd name="T0" fmla="*/ 0 w 4118"/>
              <a:gd name="T1" fmla="*/ 373 h 373"/>
              <a:gd name="T2" fmla="*/ 217 w 4118"/>
              <a:gd name="T3" fmla="*/ 349 h 373"/>
              <a:gd name="T4" fmla="*/ 606 w 4118"/>
              <a:gd name="T5" fmla="*/ 343 h 373"/>
              <a:gd name="T6" fmla="*/ 988 w 4118"/>
              <a:gd name="T7" fmla="*/ 302 h 373"/>
              <a:gd name="T8" fmla="*/ 1388 w 4118"/>
              <a:gd name="T9" fmla="*/ 173 h 373"/>
              <a:gd name="T10" fmla="*/ 1806 w 4118"/>
              <a:gd name="T11" fmla="*/ 102 h 373"/>
              <a:gd name="T12" fmla="*/ 2394 w 4118"/>
              <a:gd name="T13" fmla="*/ 14 h 373"/>
              <a:gd name="T14" fmla="*/ 2923 w 4118"/>
              <a:gd name="T15" fmla="*/ 20 h 373"/>
              <a:gd name="T16" fmla="*/ 3353 w 4118"/>
              <a:gd name="T17" fmla="*/ 8 h 373"/>
              <a:gd name="T18" fmla="*/ 3665 w 4118"/>
              <a:gd name="T19" fmla="*/ 49 h 373"/>
              <a:gd name="T20" fmla="*/ 4118 w 4118"/>
              <a:gd name="T21" fmla="*/ 31 h 3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18"/>
              <a:gd name="T34" fmla="*/ 0 h 373"/>
              <a:gd name="T35" fmla="*/ 4118 w 4118"/>
              <a:gd name="T36" fmla="*/ 373 h 3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18" h="373">
                <a:moveTo>
                  <a:pt x="0" y="373"/>
                </a:moveTo>
                <a:cubicBezTo>
                  <a:pt x="58" y="363"/>
                  <a:pt x="116" y="354"/>
                  <a:pt x="217" y="349"/>
                </a:cubicBezTo>
                <a:cubicBezTo>
                  <a:pt x="318" y="344"/>
                  <a:pt x="478" y="351"/>
                  <a:pt x="606" y="343"/>
                </a:cubicBezTo>
                <a:cubicBezTo>
                  <a:pt x="734" y="335"/>
                  <a:pt x="858" y="330"/>
                  <a:pt x="988" y="302"/>
                </a:cubicBezTo>
                <a:cubicBezTo>
                  <a:pt x="1118" y="274"/>
                  <a:pt x="1252" y="206"/>
                  <a:pt x="1388" y="173"/>
                </a:cubicBezTo>
                <a:cubicBezTo>
                  <a:pt x="1524" y="140"/>
                  <a:pt x="1638" y="129"/>
                  <a:pt x="1806" y="102"/>
                </a:cubicBezTo>
                <a:cubicBezTo>
                  <a:pt x="1974" y="75"/>
                  <a:pt x="2208" y="28"/>
                  <a:pt x="2394" y="14"/>
                </a:cubicBezTo>
                <a:cubicBezTo>
                  <a:pt x="2580" y="0"/>
                  <a:pt x="2763" y="21"/>
                  <a:pt x="2923" y="20"/>
                </a:cubicBezTo>
                <a:cubicBezTo>
                  <a:pt x="3083" y="19"/>
                  <a:pt x="3229" y="3"/>
                  <a:pt x="3353" y="8"/>
                </a:cubicBezTo>
                <a:cubicBezTo>
                  <a:pt x="3477" y="13"/>
                  <a:pt x="3538" y="45"/>
                  <a:pt x="3665" y="49"/>
                </a:cubicBezTo>
                <a:cubicBezTo>
                  <a:pt x="3792" y="53"/>
                  <a:pt x="4043" y="34"/>
                  <a:pt x="4118" y="31"/>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1170450" name="Freeform 18"/>
          <p:cNvSpPr>
            <a:spLocks/>
          </p:cNvSpPr>
          <p:nvPr/>
        </p:nvSpPr>
        <p:spPr bwMode="auto">
          <a:xfrm>
            <a:off x="877888" y="2867025"/>
            <a:ext cx="6499225" cy="793750"/>
          </a:xfrm>
          <a:custGeom>
            <a:avLst/>
            <a:gdLst>
              <a:gd name="T0" fmla="*/ 0 w 4094"/>
              <a:gd name="T1" fmla="*/ 424 h 500"/>
              <a:gd name="T2" fmla="*/ 294 w 4094"/>
              <a:gd name="T3" fmla="*/ 471 h 500"/>
              <a:gd name="T4" fmla="*/ 865 w 4094"/>
              <a:gd name="T5" fmla="*/ 465 h 500"/>
              <a:gd name="T6" fmla="*/ 1353 w 4094"/>
              <a:gd name="T7" fmla="*/ 259 h 500"/>
              <a:gd name="T8" fmla="*/ 1694 w 4094"/>
              <a:gd name="T9" fmla="*/ 141 h 500"/>
              <a:gd name="T10" fmla="*/ 2253 w 4094"/>
              <a:gd name="T11" fmla="*/ 147 h 500"/>
              <a:gd name="T12" fmla="*/ 2629 w 4094"/>
              <a:gd name="T13" fmla="*/ 147 h 500"/>
              <a:gd name="T14" fmla="*/ 3124 w 4094"/>
              <a:gd name="T15" fmla="*/ 18 h 500"/>
              <a:gd name="T16" fmla="*/ 3659 w 4094"/>
              <a:gd name="T17" fmla="*/ 41 h 500"/>
              <a:gd name="T18" fmla="*/ 4094 w 4094"/>
              <a:gd name="T19" fmla="*/ 94 h 5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94"/>
              <a:gd name="T31" fmla="*/ 0 h 500"/>
              <a:gd name="T32" fmla="*/ 4094 w 4094"/>
              <a:gd name="T33" fmla="*/ 500 h 5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94" h="500">
                <a:moveTo>
                  <a:pt x="0" y="424"/>
                </a:moveTo>
                <a:cubicBezTo>
                  <a:pt x="75" y="444"/>
                  <a:pt x="150" y="464"/>
                  <a:pt x="294" y="471"/>
                </a:cubicBezTo>
                <a:cubicBezTo>
                  <a:pt x="438" y="478"/>
                  <a:pt x="689" y="500"/>
                  <a:pt x="865" y="465"/>
                </a:cubicBezTo>
                <a:cubicBezTo>
                  <a:pt x="1041" y="430"/>
                  <a:pt x="1215" y="313"/>
                  <a:pt x="1353" y="259"/>
                </a:cubicBezTo>
                <a:cubicBezTo>
                  <a:pt x="1491" y="205"/>
                  <a:pt x="1544" y="160"/>
                  <a:pt x="1694" y="141"/>
                </a:cubicBezTo>
                <a:cubicBezTo>
                  <a:pt x="1844" y="122"/>
                  <a:pt x="2097" y="146"/>
                  <a:pt x="2253" y="147"/>
                </a:cubicBezTo>
                <a:cubicBezTo>
                  <a:pt x="2409" y="148"/>
                  <a:pt x="2484" y="168"/>
                  <a:pt x="2629" y="147"/>
                </a:cubicBezTo>
                <a:cubicBezTo>
                  <a:pt x="2774" y="126"/>
                  <a:pt x="2952" y="36"/>
                  <a:pt x="3124" y="18"/>
                </a:cubicBezTo>
                <a:cubicBezTo>
                  <a:pt x="3296" y="0"/>
                  <a:pt x="3497" y="28"/>
                  <a:pt x="3659" y="41"/>
                </a:cubicBezTo>
                <a:cubicBezTo>
                  <a:pt x="3821" y="54"/>
                  <a:pt x="3957" y="74"/>
                  <a:pt x="4094" y="94"/>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1170451" name="Freeform 19"/>
          <p:cNvSpPr>
            <a:spLocks/>
          </p:cNvSpPr>
          <p:nvPr/>
        </p:nvSpPr>
        <p:spPr bwMode="auto">
          <a:xfrm>
            <a:off x="615950" y="3810000"/>
            <a:ext cx="7143750" cy="1260475"/>
          </a:xfrm>
          <a:custGeom>
            <a:avLst/>
            <a:gdLst>
              <a:gd name="T0" fmla="*/ 0 w 4500"/>
              <a:gd name="T1" fmla="*/ 0 h 794"/>
              <a:gd name="T2" fmla="*/ 171 w 4500"/>
              <a:gd name="T3" fmla="*/ 59 h 794"/>
              <a:gd name="T4" fmla="*/ 418 w 4500"/>
              <a:gd name="T5" fmla="*/ 88 h 794"/>
              <a:gd name="T6" fmla="*/ 883 w 4500"/>
              <a:gd name="T7" fmla="*/ 118 h 794"/>
              <a:gd name="T8" fmla="*/ 1400 w 4500"/>
              <a:gd name="T9" fmla="*/ 159 h 794"/>
              <a:gd name="T10" fmla="*/ 2006 w 4500"/>
              <a:gd name="T11" fmla="*/ 165 h 794"/>
              <a:gd name="T12" fmla="*/ 2453 w 4500"/>
              <a:gd name="T13" fmla="*/ 124 h 794"/>
              <a:gd name="T14" fmla="*/ 2889 w 4500"/>
              <a:gd name="T15" fmla="*/ 141 h 794"/>
              <a:gd name="T16" fmla="*/ 3365 w 4500"/>
              <a:gd name="T17" fmla="*/ 212 h 794"/>
              <a:gd name="T18" fmla="*/ 3771 w 4500"/>
              <a:gd name="T19" fmla="*/ 353 h 794"/>
              <a:gd name="T20" fmla="*/ 4353 w 4500"/>
              <a:gd name="T21" fmla="*/ 671 h 794"/>
              <a:gd name="T22" fmla="*/ 4500 w 4500"/>
              <a:gd name="T23" fmla="*/ 794 h 7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00"/>
              <a:gd name="T37" fmla="*/ 0 h 794"/>
              <a:gd name="T38" fmla="*/ 4500 w 4500"/>
              <a:gd name="T39" fmla="*/ 794 h 7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00" h="794">
                <a:moveTo>
                  <a:pt x="0" y="0"/>
                </a:moveTo>
                <a:cubicBezTo>
                  <a:pt x="50" y="22"/>
                  <a:pt x="101" y="44"/>
                  <a:pt x="171" y="59"/>
                </a:cubicBezTo>
                <a:cubicBezTo>
                  <a:pt x="241" y="74"/>
                  <a:pt x="299" y="78"/>
                  <a:pt x="418" y="88"/>
                </a:cubicBezTo>
                <a:cubicBezTo>
                  <a:pt x="537" y="98"/>
                  <a:pt x="719" y="106"/>
                  <a:pt x="883" y="118"/>
                </a:cubicBezTo>
                <a:cubicBezTo>
                  <a:pt x="1047" y="130"/>
                  <a:pt x="1213" y="151"/>
                  <a:pt x="1400" y="159"/>
                </a:cubicBezTo>
                <a:cubicBezTo>
                  <a:pt x="1587" y="167"/>
                  <a:pt x="1831" y="171"/>
                  <a:pt x="2006" y="165"/>
                </a:cubicBezTo>
                <a:cubicBezTo>
                  <a:pt x="2181" y="159"/>
                  <a:pt x="2306" y="128"/>
                  <a:pt x="2453" y="124"/>
                </a:cubicBezTo>
                <a:cubicBezTo>
                  <a:pt x="2600" y="120"/>
                  <a:pt x="2737" y="126"/>
                  <a:pt x="2889" y="141"/>
                </a:cubicBezTo>
                <a:cubicBezTo>
                  <a:pt x="3041" y="156"/>
                  <a:pt x="3218" y="177"/>
                  <a:pt x="3365" y="212"/>
                </a:cubicBezTo>
                <a:cubicBezTo>
                  <a:pt x="3512" y="247"/>
                  <a:pt x="3606" y="276"/>
                  <a:pt x="3771" y="353"/>
                </a:cubicBezTo>
                <a:cubicBezTo>
                  <a:pt x="3936" y="430"/>
                  <a:pt x="4232" y="598"/>
                  <a:pt x="4353" y="671"/>
                </a:cubicBezTo>
                <a:cubicBezTo>
                  <a:pt x="4474" y="744"/>
                  <a:pt x="4475" y="774"/>
                  <a:pt x="4500" y="794"/>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1170452" name="Freeform 20"/>
          <p:cNvSpPr>
            <a:spLocks/>
          </p:cNvSpPr>
          <p:nvPr/>
        </p:nvSpPr>
        <p:spPr bwMode="auto">
          <a:xfrm>
            <a:off x="998538" y="3367088"/>
            <a:ext cx="6913562" cy="1377950"/>
          </a:xfrm>
          <a:custGeom>
            <a:avLst/>
            <a:gdLst>
              <a:gd name="T0" fmla="*/ 0 w 4355"/>
              <a:gd name="T1" fmla="*/ 203 h 868"/>
              <a:gd name="T2" fmla="*/ 295 w 4355"/>
              <a:gd name="T3" fmla="*/ 244 h 868"/>
              <a:gd name="T4" fmla="*/ 842 w 4355"/>
              <a:gd name="T5" fmla="*/ 226 h 868"/>
              <a:gd name="T6" fmla="*/ 1300 w 4355"/>
              <a:gd name="T7" fmla="*/ 103 h 868"/>
              <a:gd name="T8" fmla="*/ 1665 w 4355"/>
              <a:gd name="T9" fmla="*/ 14 h 868"/>
              <a:gd name="T10" fmla="*/ 2018 w 4355"/>
              <a:gd name="T11" fmla="*/ 20 h 868"/>
              <a:gd name="T12" fmla="*/ 2536 w 4355"/>
              <a:gd name="T13" fmla="*/ 14 h 868"/>
              <a:gd name="T14" fmla="*/ 3095 w 4355"/>
              <a:gd name="T15" fmla="*/ 97 h 868"/>
              <a:gd name="T16" fmla="*/ 3506 w 4355"/>
              <a:gd name="T17" fmla="*/ 297 h 868"/>
              <a:gd name="T18" fmla="*/ 3836 w 4355"/>
              <a:gd name="T19" fmla="*/ 479 h 868"/>
              <a:gd name="T20" fmla="*/ 4277 w 4355"/>
              <a:gd name="T21" fmla="*/ 809 h 868"/>
              <a:gd name="T22" fmla="*/ 4306 w 4355"/>
              <a:gd name="T23" fmla="*/ 832 h 8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55"/>
              <a:gd name="T37" fmla="*/ 0 h 868"/>
              <a:gd name="T38" fmla="*/ 4355 w 4355"/>
              <a:gd name="T39" fmla="*/ 868 h 8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55" h="868">
                <a:moveTo>
                  <a:pt x="0" y="203"/>
                </a:moveTo>
                <a:cubicBezTo>
                  <a:pt x="77" y="221"/>
                  <a:pt x="155" y="240"/>
                  <a:pt x="295" y="244"/>
                </a:cubicBezTo>
                <a:cubicBezTo>
                  <a:pt x="435" y="248"/>
                  <a:pt x="675" y="249"/>
                  <a:pt x="842" y="226"/>
                </a:cubicBezTo>
                <a:cubicBezTo>
                  <a:pt x="1009" y="203"/>
                  <a:pt x="1163" y="138"/>
                  <a:pt x="1300" y="103"/>
                </a:cubicBezTo>
                <a:cubicBezTo>
                  <a:pt x="1437" y="68"/>
                  <a:pt x="1545" y="28"/>
                  <a:pt x="1665" y="14"/>
                </a:cubicBezTo>
                <a:cubicBezTo>
                  <a:pt x="1785" y="0"/>
                  <a:pt x="1873" y="20"/>
                  <a:pt x="2018" y="20"/>
                </a:cubicBezTo>
                <a:cubicBezTo>
                  <a:pt x="2163" y="20"/>
                  <a:pt x="2357" y="1"/>
                  <a:pt x="2536" y="14"/>
                </a:cubicBezTo>
                <a:cubicBezTo>
                  <a:pt x="2715" y="27"/>
                  <a:pt x="2933" y="50"/>
                  <a:pt x="3095" y="97"/>
                </a:cubicBezTo>
                <a:cubicBezTo>
                  <a:pt x="3257" y="144"/>
                  <a:pt x="3383" y="233"/>
                  <a:pt x="3506" y="297"/>
                </a:cubicBezTo>
                <a:cubicBezTo>
                  <a:pt x="3629" y="361"/>
                  <a:pt x="3707" y="394"/>
                  <a:pt x="3836" y="479"/>
                </a:cubicBezTo>
                <a:cubicBezTo>
                  <a:pt x="3965" y="564"/>
                  <a:pt x="4199" y="750"/>
                  <a:pt x="4277" y="809"/>
                </a:cubicBezTo>
                <a:cubicBezTo>
                  <a:pt x="4355" y="868"/>
                  <a:pt x="4330" y="850"/>
                  <a:pt x="4306" y="832"/>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1170453" name="Freeform 21"/>
          <p:cNvSpPr>
            <a:spLocks/>
          </p:cNvSpPr>
          <p:nvPr/>
        </p:nvSpPr>
        <p:spPr bwMode="auto">
          <a:xfrm>
            <a:off x="569913" y="2974975"/>
            <a:ext cx="6900862" cy="844550"/>
          </a:xfrm>
          <a:custGeom>
            <a:avLst/>
            <a:gdLst>
              <a:gd name="T0" fmla="*/ 0 w 4347"/>
              <a:gd name="T1" fmla="*/ 450 h 532"/>
              <a:gd name="T2" fmla="*/ 259 w 4347"/>
              <a:gd name="T3" fmla="*/ 444 h 532"/>
              <a:gd name="T4" fmla="*/ 670 w 4347"/>
              <a:gd name="T5" fmla="*/ 444 h 532"/>
              <a:gd name="T6" fmla="*/ 1059 w 4347"/>
              <a:gd name="T7" fmla="*/ 320 h 532"/>
              <a:gd name="T8" fmla="*/ 1353 w 4347"/>
              <a:gd name="T9" fmla="*/ 191 h 532"/>
              <a:gd name="T10" fmla="*/ 1694 w 4347"/>
              <a:gd name="T11" fmla="*/ 67 h 532"/>
              <a:gd name="T12" fmla="*/ 2041 w 4347"/>
              <a:gd name="T13" fmla="*/ 3 h 532"/>
              <a:gd name="T14" fmla="*/ 2441 w 4347"/>
              <a:gd name="T15" fmla="*/ 50 h 532"/>
              <a:gd name="T16" fmla="*/ 2912 w 4347"/>
              <a:gd name="T17" fmla="*/ 120 h 532"/>
              <a:gd name="T18" fmla="*/ 3329 w 4347"/>
              <a:gd name="T19" fmla="*/ 244 h 532"/>
              <a:gd name="T20" fmla="*/ 3671 w 4347"/>
              <a:gd name="T21" fmla="*/ 279 h 532"/>
              <a:gd name="T22" fmla="*/ 4065 w 4347"/>
              <a:gd name="T23" fmla="*/ 385 h 532"/>
              <a:gd name="T24" fmla="*/ 4347 w 4347"/>
              <a:gd name="T25" fmla="*/ 532 h 5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47"/>
              <a:gd name="T40" fmla="*/ 0 h 532"/>
              <a:gd name="T41" fmla="*/ 4347 w 4347"/>
              <a:gd name="T42" fmla="*/ 532 h 5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47" h="532">
                <a:moveTo>
                  <a:pt x="0" y="450"/>
                </a:moveTo>
                <a:cubicBezTo>
                  <a:pt x="73" y="447"/>
                  <a:pt x="147" y="445"/>
                  <a:pt x="259" y="444"/>
                </a:cubicBezTo>
                <a:cubicBezTo>
                  <a:pt x="371" y="443"/>
                  <a:pt x="537" y="465"/>
                  <a:pt x="670" y="444"/>
                </a:cubicBezTo>
                <a:cubicBezTo>
                  <a:pt x="803" y="423"/>
                  <a:pt x="945" y="362"/>
                  <a:pt x="1059" y="320"/>
                </a:cubicBezTo>
                <a:cubicBezTo>
                  <a:pt x="1173" y="278"/>
                  <a:pt x="1247" y="233"/>
                  <a:pt x="1353" y="191"/>
                </a:cubicBezTo>
                <a:cubicBezTo>
                  <a:pt x="1459" y="149"/>
                  <a:pt x="1579" y="98"/>
                  <a:pt x="1694" y="67"/>
                </a:cubicBezTo>
                <a:cubicBezTo>
                  <a:pt x="1809" y="36"/>
                  <a:pt x="1917" y="6"/>
                  <a:pt x="2041" y="3"/>
                </a:cubicBezTo>
                <a:cubicBezTo>
                  <a:pt x="2165" y="0"/>
                  <a:pt x="2296" y="30"/>
                  <a:pt x="2441" y="50"/>
                </a:cubicBezTo>
                <a:cubicBezTo>
                  <a:pt x="2586" y="70"/>
                  <a:pt x="2764" y="88"/>
                  <a:pt x="2912" y="120"/>
                </a:cubicBezTo>
                <a:cubicBezTo>
                  <a:pt x="3060" y="152"/>
                  <a:pt x="3203" y="218"/>
                  <a:pt x="3329" y="244"/>
                </a:cubicBezTo>
                <a:cubicBezTo>
                  <a:pt x="3455" y="270"/>
                  <a:pt x="3548" y="256"/>
                  <a:pt x="3671" y="279"/>
                </a:cubicBezTo>
                <a:cubicBezTo>
                  <a:pt x="3794" y="302"/>
                  <a:pt x="3952" y="343"/>
                  <a:pt x="4065" y="385"/>
                </a:cubicBezTo>
                <a:cubicBezTo>
                  <a:pt x="4178" y="427"/>
                  <a:pt x="4262" y="479"/>
                  <a:pt x="4347" y="532"/>
                </a:cubicBezTo>
              </a:path>
            </a:pathLst>
          </a:custGeom>
          <a:noFill/>
          <a:ln w="12700" cap="flat" cmpd="sng">
            <a:solidFill>
              <a:schemeClr val="tx2"/>
            </a:solidFill>
            <a:prstDash val="solid"/>
            <a:round/>
            <a:headEnd type="none" w="med" len="med"/>
            <a:tailEnd type="none" w="med" len="med"/>
          </a:ln>
        </p:spPr>
        <p:txBody>
          <a:bodyPr wrap="none" anchor="ctr"/>
          <a:lstStyle/>
          <a:p>
            <a:endParaRPr lang="en-GB"/>
          </a:p>
        </p:txBody>
      </p:sp>
      <p:sp>
        <p:nvSpPr>
          <p:cNvPr id="8215" name="Text Box 22"/>
          <p:cNvSpPr txBox="1">
            <a:spLocks noChangeArrowheads="1"/>
          </p:cNvSpPr>
          <p:nvPr/>
        </p:nvSpPr>
        <p:spPr bwMode="auto">
          <a:xfrm>
            <a:off x="4500563" y="5516563"/>
            <a:ext cx="2259012" cy="822325"/>
          </a:xfrm>
          <a:prstGeom prst="rect">
            <a:avLst/>
          </a:prstGeom>
          <a:noFill/>
          <a:ln w="12700">
            <a:noFill/>
            <a:miter lim="800000"/>
            <a:headEnd/>
            <a:tailEnd/>
          </a:ln>
        </p:spPr>
        <p:txBody>
          <a:bodyPr>
            <a:spAutoFit/>
          </a:bodyPr>
          <a:lstStyle/>
          <a:p>
            <a:pPr algn="l" defTabSz="762000" eaLnBrk="0" hangingPunct="0">
              <a:lnSpc>
                <a:spcPct val="100000"/>
              </a:lnSpc>
            </a:pPr>
            <a:r>
              <a:rPr lang="en-GB" altLang="en-GB">
                <a:latin typeface="Stone Sans ITC TT" pitchFamily="2" charset="0"/>
              </a:rPr>
              <a:t>Forecast uncertainty</a:t>
            </a:r>
          </a:p>
        </p:txBody>
      </p:sp>
      <p:sp>
        <p:nvSpPr>
          <p:cNvPr id="8216" name="Line 23"/>
          <p:cNvSpPr>
            <a:spLocks noChangeShapeType="1"/>
          </p:cNvSpPr>
          <p:nvPr/>
        </p:nvSpPr>
        <p:spPr bwMode="auto">
          <a:xfrm flipV="1">
            <a:off x="5795963" y="4941888"/>
            <a:ext cx="1081087" cy="935037"/>
          </a:xfrm>
          <a:prstGeom prst="line">
            <a:avLst/>
          </a:prstGeom>
          <a:noFill/>
          <a:ln w="25400">
            <a:solidFill>
              <a:schemeClr val="tx1"/>
            </a:solidFill>
            <a:round/>
            <a:headEnd/>
            <a:tailEnd type="triangle" w="med" len="med"/>
          </a:ln>
        </p:spPr>
        <p:txBody>
          <a:bodyPr wrap="none" anchor="ctr"/>
          <a:lstStyle/>
          <a:p>
            <a:endParaRPr lang="en-GB"/>
          </a:p>
        </p:txBody>
      </p:sp>
      <p:sp>
        <p:nvSpPr>
          <p:cNvPr id="8217" name="Freeform 24"/>
          <p:cNvSpPr>
            <a:spLocks/>
          </p:cNvSpPr>
          <p:nvPr/>
        </p:nvSpPr>
        <p:spPr bwMode="auto">
          <a:xfrm>
            <a:off x="4724400" y="1447800"/>
            <a:ext cx="4419600" cy="4267200"/>
          </a:xfrm>
          <a:custGeom>
            <a:avLst/>
            <a:gdLst>
              <a:gd name="T0" fmla="*/ 394 w 994"/>
              <a:gd name="T1" fmla="*/ 12 h 1535"/>
              <a:gd name="T2" fmla="*/ 506 w 994"/>
              <a:gd name="T3" fmla="*/ 0 h 1535"/>
              <a:gd name="T4" fmla="*/ 664 w 994"/>
              <a:gd name="T5" fmla="*/ 47 h 1535"/>
              <a:gd name="T6" fmla="*/ 782 w 994"/>
              <a:gd name="T7" fmla="*/ 53 h 1535"/>
              <a:gd name="T8" fmla="*/ 906 w 994"/>
              <a:gd name="T9" fmla="*/ 135 h 1535"/>
              <a:gd name="T10" fmla="*/ 994 w 994"/>
              <a:gd name="T11" fmla="*/ 235 h 1535"/>
              <a:gd name="T12" fmla="*/ 964 w 994"/>
              <a:gd name="T13" fmla="*/ 423 h 1535"/>
              <a:gd name="T14" fmla="*/ 894 w 994"/>
              <a:gd name="T15" fmla="*/ 535 h 1535"/>
              <a:gd name="T16" fmla="*/ 876 w 994"/>
              <a:gd name="T17" fmla="*/ 776 h 1535"/>
              <a:gd name="T18" fmla="*/ 917 w 994"/>
              <a:gd name="T19" fmla="*/ 953 h 1535"/>
              <a:gd name="T20" fmla="*/ 876 w 994"/>
              <a:gd name="T21" fmla="*/ 1135 h 1535"/>
              <a:gd name="T22" fmla="*/ 788 w 994"/>
              <a:gd name="T23" fmla="*/ 1282 h 1535"/>
              <a:gd name="T24" fmla="*/ 712 w 994"/>
              <a:gd name="T25" fmla="*/ 1400 h 1535"/>
              <a:gd name="T26" fmla="*/ 600 w 994"/>
              <a:gd name="T27" fmla="*/ 1518 h 1535"/>
              <a:gd name="T28" fmla="*/ 411 w 994"/>
              <a:gd name="T29" fmla="*/ 1535 h 1535"/>
              <a:gd name="T30" fmla="*/ 211 w 994"/>
              <a:gd name="T31" fmla="*/ 1488 h 1535"/>
              <a:gd name="T32" fmla="*/ 64 w 994"/>
              <a:gd name="T33" fmla="*/ 1382 h 1535"/>
              <a:gd name="T34" fmla="*/ 0 w 994"/>
              <a:gd name="T35" fmla="*/ 1147 h 1535"/>
              <a:gd name="T36" fmla="*/ 64 w 994"/>
              <a:gd name="T37" fmla="*/ 923 h 1535"/>
              <a:gd name="T38" fmla="*/ 200 w 994"/>
              <a:gd name="T39" fmla="*/ 741 h 1535"/>
              <a:gd name="T40" fmla="*/ 300 w 994"/>
              <a:gd name="T41" fmla="*/ 582 h 1535"/>
              <a:gd name="T42" fmla="*/ 382 w 994"/>
              <a:gd name="T43" fmla="*/ 459 h 1535"/>
              <a:gd name="T44" fmla="*/ 406 w 994"/>
              <a:gd name="T45" fmla="*/ 312 h 1535"/>
              <a:gd name="T46" fmla="*/ 347 w 994"/>
              <a:gd name="T47" fmla="*/ 188 h 1535"/>
              <a:gd name="T48" fmla="*/ 306 w 994"/>
              <a:gd name="T49" fmla="*/ 70 h 1535"/>
              <a:gd name="T50" fmla="*/ 394 w 994"/>
              <a:gd name="T51" fmla="*/ 12 h 15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4"/>
              <a:gd name="T79" fmla="*/ 0 h 1535"/>
              <a:gd name="T80" fmla="*/ 994 w 994"/>
              <a:gd name="T81" fmla="*/ 1535 h 15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4" h="1535">
                <a:moveTo>
                  <a:pt x="394" y="12"/>
                </a:moveTo>
                <a:lnTo>
                  <a:pt x="506" y="0"/>
                </a:lnTo>
                <a:lnTo>
                  <a:pt x="664" y="47"/>
                </a:lnTo>
                <a:lnTo>
                  <a:pt x="782" y="53"/>
                </a:lnTo>
                <a:lnTo>
                  <a:pt x="906" y="135"/>
                </a:lnTo>
                <a:lnTo>
                  <a:pt x="994" y="235"/>
                </a:lnTo>
                <a:lnTo>
                  <a:pt x="964" y="423"/>
                </a:lnTo>
                <a:lnTo>
                  <a:pt x="894" y="535"/>
                </a:lnTo>
                <a:lnTo>
                  <a:pt x="876" y="776"/>
                </a:lnTo>
                <a:lnTo>
                  <a:pt x="917" y="953"/>
                </a:lnTo>
                <a:lnTo>
                  <a:pt x="876" y="1135"/>
                </a:lnTo>
                <a:lnTo>
                  <a:pt x="788" y="1282"/>
                </a:lnTo>
                <a:lnTo>
                  <a:pt x="712" y="1400"/>
                </a:lnTo>
                <a:lnTo>
                  <a:pt x="600" y="1518"/>
                </a:lnTo>
                <a:lnTo>
                  <a:pt x="411" y="1535"/>
                </a:lnTo>
                <a:lnTo>
                  <a:pt x="211" y="1488"/>
                </a:lnTo>
                <a:lnTo>
                  <a:pt x="64" y="1382"/>
                </a:lnTo>
                <a:lnTo>
                  <a:pt x="0" y="1147"/>
                </a:lnTo>
                <a:lnTo>
                  <a:pt x="64" y="923"/>
                </a:lnTo>
                <a:lnTo>
                  <a:pt x="200" y="741"/>
                </a:lnTo>
                <a:lnTo>
                  <a:pt x="300" y="582"/>
                </a:lnTo>
                <a:lnTo>
                  <a:pt x="382" y="459"/>
                </a:lnTo>
                <a:lnTo>
                  <a:pt x="406" y="312"/>
                </a:lnTo>
                <a:lnTo>
                  <a:pt x="347" y="188"/>
                </a:lnTo>
                <a:lnTo>
                  <a:pt x="306" y="70"/>
                </a:lnTo>
                <a:lnTo>
                  <a:pt x="394" y="12"/>
                </a:lnTo>
                <a:close/>
              </a:path>
            </a:pathLst>
          </a:custGeom>
          <a:noFill/>
          <a:ln w="25400" cap="flat" cmpd="sng">
            <a:solidFill>
              <a:schemeClr val="tx2"/>
            </a:solidFill>
            <a:prstDash val="dash"/>
            <a:round/>
            <a:headEnd type="none" w="med" len="med"/>
            <a:tailEnd type="none" w="med" len="med"/>
          </a:ln>
        </p:spPr>
        <p:txBody>
          <a:bodyPr wrap="none" anchor="ctr"/>
          <a:lstStyle/>
          <a:p>
            <a:endParaRPr lang="en-GB"/>
          </a:p>
        </p:txBody>
      </p:sp>
      <p:sp>
        <p:nvSpPr>
          <p:cNvPr id="8218" name="Rectangle 25"/>
          <p:cNvSpPr>
            <a:spLocks noChangeArrowheads="1"/>
          </p:cNvSpPr>
          <p:nvPr/>
        </p:nvSpPr>
        <p:spPr bwMode="auto">
          <a:xfrm>
            <a:off x="2209800" y="4648200"/>
            <a:ext cx="1568450" cy="396875"/>
          </a:xfrm>
          <a:prstGeom prst="rect">
            <a:avLst/>
          </a:prstGeom>
          <a:noFill/>
          <a:ln w="12700">
            <a:noFill/>
            <a:miter lim="800000"/>
            <a:headEnd/>
            <a:tailEnd/>
          </a:ln>
        </p:spPr>
        <p:txBody>
          <a:bodyPr wrap="none">
            <a:spAutoFit/>
          </a:bodyPr>
          <a:lstStyle/>
          <a:p>
            <a:pPr algn="l" defTabSz="762000" eaLnBrk="0" hangingPunct="0">
              <a:lnSpc>
                <a:spcPct val="100000"/>
              </a:lnSpc>
              <a:spcBef>
                <a:spcPct val="0"/>
              </a:spcBef>
            </a:pPr>
            <a:r>
              <a:rPr lang="en-GB" altLang="en-GB" sz="2000">
                <a:solidFill>
                  <a:schemeClr val="tx2"/>
                </a:solidFill>
                <a:latin typeface="Stone Sans ITC TT" pitchFamily="2" charset="0"/>
              </a:rPr>
              <a:t>Climatology</a:t>
            </a:r>
            <a:endParaRPr lang="en-GB" altLang="en-GB" sz="1600">
              <a:solidFill>
                <a:schemeClr val="accent2"/>
              </a:solidFill>
              <a:latin typeface="Stone Sans ITC TT" pitchFamily="2" charset="0"/>
            </a:endParaRPr>
          </a:p>
        </p:txBody>
      </p:sp>
      <p:sp>
        <p:nvSpPr>
          <p:cNvPr id="8219" name="Line 26"/>
          <p:cNvSpPr>
            <a:spLocks noChangeShapeType="1"/>
          </p:cNvSpPr>
          <p:nvPr/>
        </p:nvSpPr>
        <p:spPr bwMode="auto">
          <a:xfrm flipV="1">
            <a:off x="3886200" y="4800600"/>
            <a:ext cx="838200" cy="76200"/>
          </a:xfrm>
          <a:prstGeom prst="line">
            <a:avLst/>
          </a:prstGeom>
          <a:noFill/>
          <a:ln w="25400">
            <a:solidFill>
              <a:schemeClr val="tx2"/>
            </a:solidFill>
            <a:round/>
            <a:headEnd/>
            <a:tailEnd type="triangle" w="med" len="med"/>
          </a:ln>
        </p:spPr>
        <p:txBody>
          <a:bodyPr wrap="none" anchor="ctr"/>
          <a:lstStyle/>
          <a:p>
            <a:endParaRPr lang="en-GB"/>
          </a:p>
        </p:txBody>
      </p:sp>
      <p:sp>
        <p:nvSpPr>
          <p:cNvPr id="1170459" name="Text Box 27"/>
          <p:cNvSpPr txBox="1">
            <a:spLocks noChangeArrowheads="1"/>
          </p:cNvSpPr>
          <p:nvPr/>
        </p:nvSpPr>
        <p:spPr bwMode="auto">
          <a:xfrm>
            <a:off x="755650" y="1557338"/>
            <a:ext cx="2362200" cy="1187450"/>
          </a:xfrm>
          <a:prstGeom prst="rect">
            <a:avLst/>
          </a:prstGeom>
          <a:noFill/>
          <a:ln w="9525">
            <a:noFill/>
            <a:miter lim="800000"/>
            <a:headEnd/>
            <a:tailEnd/>
          </a:ln>
        </p:spPr>
        <p:txBody>
          <a:bodyPr>
            <a:spAutoFit/>
          </a:bodyPr>
          <a:lstStyle/>
          <a:p>
            <a:pPr algn="l" eaLnBrk="0" hangingPunct="0">
              <a:lnSpc>
                <a:spcPct val="100000"/>
              </a:lnSpc>
            </a:pPr>
            <a:r>
              <a:rPr lang="en-GB">
                <a:latin typeface="Stone Sans ITC TT" pitchFamily="2" charset="0"/>
              </a:rPr>
              <a:t>Initial Condition Uncertainty</a:t>
            </a:r>
          </a:p>
        </p:txBody>
      </p:sp>
      <p:sp>
        <p:nvSpPr>
          <p:cNvPr id="1170460" name="Line 28"/>
          <p:cNvSpPr>
            <a:spLocks noChangeShapeType="1"/>
          </p:cNvSpPr>
          <p:nvPr/>
        </p:nvSpPr>
        <p:spPr bwMode="auto">
          <a:xfrm flipH="1">
            <a:off x="900113" y="2781300"/>
            <a:ext cx="142875" cy="360363"/>
          </a:xfrm>
          <a:prstGeom prst="line">
            <a:avLst/>
          </a:prstGeom>
          <a:noFill/>
          <a:ln w="25400">
            <a:solidFill>
              <a:schemeClr val="tx1"/>
            </a:solidFill>
            <a:round/>
            <a:headEnd/>
            <a:tailEnd type="triangle" w="med" len="med"/>
          </a:ln>
        </p:spPr>
        <p:txBody>
          <a:bodyPr wrap="none" anchor="ctr"/>
          <a:lstStyle/>
          <a:p>
            <a:endParaRPr lang="en-GB"/>
          </a:p>
        </p:txBody>
      </p:sp>
      <p:sp>
        <p:nvSpPr>
          <p:cNvPr id="8222" name="Text Box 29"/>
          <p:cNvSpPr txBox="1">
            <a:spLocks noChangeArrowheads="1"/>
          </p:cNvSpPr>
          <p:nvPr/>
        </p:nvSpPr>
        <p:spPr bwMode="auto">
          <a:xfrm>
            <a:off x="6858000" y="2362200"/>
            <a:ext cx="304800" cy="457200"/>
          </a:xfrm>
          <a:prstGeom prst="rect">
            <a:avLst/>
          </a:prstGeom>
          <a:noFill/>
          <a:ln w="9525">
            <a:noFill/>
            <a:miter lim="800000"/>
            <a:headEnd/>
            <a:tailEnd/>
          </a:ln>
        </p:spPr>
        <p:txBody>
          <a:bodyPr>
            <a:spAutoFit/>
          </a:bodyPr>
          <a:lstStyle/>
          <a:p>
            <a:pPr algn="l" eaLnBrk="0" hangingPunct="0">
              <a:lnSpc>
                <a:spcPct val="100000"/>
              </a:lnSpc>
            </a:pPr>
            <a:r>
              <a:rPr lang="en-GB">
                <a:solidFill>
                  <a:srgbClr val="FF0000"/>
                </a:solidFill>
                <a:latin typeface="Stone Sans ITC TT" pitchFamily="2" charset="0"/>
              </a:rPr>
              <a:t>X</a:t>
            </a:r>
            <a:endParaRPr lang="en-GB">
              <a:latin typeface="Stone Sans ITC TT" pitchFamily="2" charset="0"/>
            </a:endParaRPr>
          </a:p>
        </p:txBody>
      </p:sp>
      <p:sp>
        <p:nvSpPr>
          <p:cNvPr id="8223" name="Text Box 30"/>
          <p:cNvSpPr txBox="1">
            <a:spLocks noChangeArrowheads="1"/>
          </p:cNvSpPr>
          <p:nvPr/>
        </p:nvSpPr>
        <p:spPr bwMode="auto">
          <a:xfrm>
            <a:off x="4716463" y="908050"/>
            <a:ext cx="3276600" cy="457200"/>
          </a:xfrm>
          <a:prstGeom prst="rect">
            <a:avLst/>
          </a:prstGeom>
          <a:noFill/>
          <a:ln w="9525">
            <a:noFill/>
            <a:miter lim="800000"/>
            <a:headEnd/>
            <a:tailEnd/>
          </a:ln>
        </p:spPr>
        <p:txBody>
          <a:bodyPr>
            <a:spAutoFit/>
          </a:bodyPr>
          <a:lstStyle/>
          <a:p>
            <a:pPr algn="l" eaLnBrk="0" hangingPunct="0">
              <a:lnSpc>
                <a:spcPct val="100000"/>
              </a:lnSpc>
            </a:pPr>
            <a:r>
              <a:rPr lang="en-GB">
                <a:solidFill>
                  <a:srgbClr val="FF0000"/>
                </a:solidFill>
                <a:latin typeface="Stone Sans ITC TT" pitchFamily="2" charset="0"/>
              </a:rPr>
              <a:t>Deterministic Forecast</a:t>
            </a:r>
          </a:p>
        </p:txBody>
      </p:sp>
      <p:sp>
        <p:nvSpPr>
          <p:cNvPr id="8224" name="Line 31"/>
          <p:cNvSpPr>
            <a:spLocks noChangeShapeType="1"/>
          </p:cNvSpPr>
          <p:nvPr/>
        </p:nvSpPr>
        <p:spPr bwMode="auto">
          <a:xfrm>
            <a:off x="6443663" y="1341438"/>
            <a:ext cx="504825" cy="1079500"/>
          </a:xfrm>
          <a:prstGeom prst="line">
            <a:avLst/>
          </a:prstGeom>
          <a:noFill/>
          <a:ln w="25400">
            <a:solidFill>
              <a:srgbClr val="FF0000"/>
            </a:solidFill>
            <a:round/>
            <a:headEnd/>
            <a:tailEnd type="triangle" w="lg" len="med"/>
          </a:ln>
        </p:spPr>
        <p:txBody>
          <a:bodyPr wrap="none" anchor="ctr"/>
          <a:lstStyle/>
          <a:p>
            <a:endParaRPr lang="en-GB"/>
          </a:p>
        </p:txBody>
      </p:sp>
      <p:sp>
        <p:nvSpPr>
          <p:cNvPr id="8225" name="Text Box 32"/>
          <p:cNvSpPr txBox="1">
            <a:spLocks noChangeArrowheads="1"/>
          </p:cNvSpPr>
          <p:nvPr/>
        </p:nvSpPr>
        <p:spPr bwMode="auto">
          <a:xfrm>
            <a:off x="381000" y="4419600"/>
            <a:ext cx="1600200" cy="457200"/>
          </a:xfrm>
          <a:prstGeom prst="rect">
            <a:avLst/>
          </a:prstGeom>
          <a:noFill/>
          <a:ln w="9525">
            <a:noFill/>
            <a:miter lim="800000"/>
            <a:headEnd/>
            <a:tailEnd/>
          </a:ln>
        </p:spPr>
        <p:txBody>
          <a:bodyPr>
            <a:spAutoFit/>
          </a:bodyPr>
          <a:lstStyle/>
          <a:p>
            <a:pPr algn="l" eaLnBrk="0" hangingPunct="0">
              <a:lnSpc>
                <a:spcPct val="100000"/>
              </a:lnSpc>
            </a:pPr>
            <a:r>
              <a:rPr lang="en-GB">
                <a:solidFill>
                  <a:schemeClr val="tx2"/>
                </a:solidFill>
                <a:latin typeface="Stone Sans ITC TT" pitchFamily="2" charset="0"/>
              </a:rPr>
              <a:t>Analysis</a:t>
            </a:r>
            <a:endParaRPr lang="en-GB">
              <a:latin typeface="Stone Sans ITC TT" pitchFamily="2" charset="0"/>
            </a:endParaRPr>
          </a:p>
        </p:txBody>
      </p:sp>
      <p:sp>
        <p:nvSpPr>
          <p:cNvPr id="8226" name="Line 33"/>
          <p:cNvSpPr>
            <a:spLocks noChangeShapeType="1"/>
          </p:cNvSpPr>
          <p:nvPr/>
        </p:nvSpPr>
        <p:spPr bwMode="auto">
          <a:xfrm flipH="1" flipV="1">
            <a:off x="762000" y="3733800"/>
            <a:ext cx="76200" cy="762000"/>
          </a:xfrm>
          <a:prstGeom prst="line">
            <a:avLst/>
          </a:prstGeom>
          <a:noFill/>
          <a:ln w="25400">
            <a:solidFill>
              <a:schemeClr val="tx2"/>
            </a:solidFill>
            <a:round/>
            <a:headEnd/>
            <a:tailEnd type="triangle" w="med" len="med"/>
          </a:ln>
        </p:spPr>
        <p:txBody>
          <a:bodyPr wrap="none" anchor="ct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043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7045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1704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7044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1170444"/>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1170445"/>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1170446"/>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1170447"/>
                                        </p:tgtEl>
                                        <p:attrNameLst>
                                          <p:attrName>style.visibility</p:attrName>
                                        </p:attrNameLst>
                                      </p:cBhvr>
                                      <p:to>
                                        <p:strVal val="visible"/>
                                      </p:to>
                                    </p:set>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499"/>
                                          </p:stCondLst>
                                        </p:cTn>
                                        <p:tgtEl>
                                          <p:spTgt spid="1170448"/>
                                        </p:tgtEl>
                                        <p:attrNameLst>
                                          <p:attrName>style.visibility</p:attrName>
                                        </p:attrNameLst>
                                      </p:cBhvr>
                                      <p:to>
                                        <p:strVal val="visible"/>
                                      </p:to>
                                    </p:set>
                                  </p:childTnLst>
                                </p:cTn>
                              </p:par>
                            </p:childTnLst>
                          </p:cTn>
                        </p:par>
                        <p:par>
                          <p:cTn id="32" fill="hold">
                            <p:stCondLst>
                              <p:cond delay="3000"/>
                            </p:stCondLst>
                            <p:childTnLst>
                              <p:par>
                                <p:cTn id="33" presetID="1" presetClass="entr" presetSubtype="0" fill="hold" grpId="0" nodeType="afterEffect">
                                  <p:stCondLst>
                                    <p:cond delay="0"/>
                                  </p:stCondLst>
                                  <p:childTnLst>
                                    <p:set>
                                      <p:cBhvr>
                                        <p:cTn id="34" dur="1" fill="hold">
                                          <p:stCondLst>
                                            <p:cond delay="499"/>
                                          </p:stCondLst>
                                        </p:cTn>
                                        <p:tgtEl>
                                          <p:spTgt spid="1170449"/>
                                        </p:tgtEl>
                                        <p:attrNameLst>
                                          <p:attrName>style.visibility</p:attrName>
                                        </p:attrNameLst>
                                      </p:cBhvr>
                                      <p:to>
                                        <p:strVal val="visible"/>
                                      </p:to>
                                    </p:set>
                                  </p:childTnLst>
                                </p:cTn>
                              </p:par>
                            </p:childTnLst>
                          </p:cTn>
                        </p:par>
                        <p:par>
                          <p:cTn id="35" fill="hold">
                            <p:stCondLst>
                              <p:cond delay="3500"/>
                            </p:stCondLst>
                            <p:childTnLst>
                              <p:par>
                                <p:cTn id="36" presetID="1" presetClass="entr" presetSubtype="0" fill="hold" grpId="0" nodeType="afterEffect">
                                  <p:stCondLst>
                                    <p:cond delay="0"/>
                                  </p:stCondLst>
                                  <p:childTnLst>
                                    <p:set>
                                      <p:cBhvr>
                                        <p:cTn id="37" dur="1" fill="hold">
                                          <p:stCondLst>
                                            <p:cond delay="499"/>
                                          </p:stCondLst>
                                        </p:cTn>
                                        <p:tgtEl>
                                          <p:spTgt spid="1170450"/>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499"/>
                                          </p:stCondLst>
                                        </p:cTn>
                                        <p:tgtEl>
                                          <p:spTgt spid="1170451"/>
                                        </p:tgtEl>
                                        <p:attrNameLst>
                                          <p:attrName>style.visibility</p:attrName>
                                        </p:attrNameLst>
                                      </p:cBhvr>
                                      <p:to>
                                        <p:strVal val="visible"/>
                                      </p:to>
                                    </p:set>
                                  </p:childTnLst>
                                </p:cTn>
                              </p:par>
                            </p:childTnLst>
                          </p:cTn>
                        </p:par>
                        <p:par>
                          <p:cTn id="41" fill="hold">
                            <p:stCondLst>
                              <p:cond delay="4500"/>
                            </p:stCondLst>
                            <p:childTnLst>
                              <p:par>
                                <p:cTn id="42" presetID="1" presetClass="entr" presetSubtype="0" fill="hold" grpId="0" nodeType="afterEffect">
                                  <p:stCondLst>
                                    <p:cond delay="0"/>
                                  </p:stCondLst>
                                  <p:childTnLst>
                                    <p:set>
                                      <p:cBhvr>
                                        <p:cTn id="43" dur="1" fill="hold">
                                          <p:stCondLst>
                                            <p:cond delay="499"/>
                                          </p:stCondLst>
                                        </p:cTn>
                                        <p:tgtEl>
                                          <p:spTgt spid="1170452"/>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499"/>
                                          </p:stCondLst>
                                        </p:cTn>
                                        <p:tgtEl>
                                          <p:spTgt spid="1170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38" grpId="0" animBg="1"/>
      <p:bldP spid="1170443" grpId="0" animBg="1"/>
      <p:bldP spid="1170444" grpId="0" animBg="1"/>
      <p:bldP spid="1170445" grpId="0" animBg="1"/>
      <p:bldP spid="1170446" grpId="0" animBg="1"/>
      <p:bldP spid="1170447" grpId="0" animBg="1"/>
      <p:bldP spid="1170448" grpId="0" animBg="1"/>
      <p:bldP spid="1170449" grpId="0" animBg="1"/>
      <p:bldP spid="1170450" grpId="0" animBg="1"/>
      <p:bldP spid="1170451" grpId="0" animBg="1"/>
      <p:bldP spid="1170452" grpId="0" animBg="1"/>
      <p:bldP spid="1170453" grpId="0" animBg="1"/>
      <p:bldP spid="1170459" grpId="0" autoUpdateAnimBg="0"/>
      <p:bldP spid="11704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0"/>
          </p:nvPr>
        </p:nvSpPr>
        <p:spPr>
          <a:noFill/>
        </p:spPr>
        <p:txBody>
          <a:bodyPr/>
          <a:lstStyle/>
          <a:p>
            <a:r>
              <a:rPr lang="en-GB"/>
              <a:t>© Crown copyright   Met Office</a:t>
            </a:r>
            <a:endParaRPr lang="en-GB" sz="1400">
              <a:latin typeface="Times" pitchFamily="18" charset="0"/>
            </a:endParaRPr>
          </a:p>
        </p:txBody>
      </p:sp>
      <p:sp>
        <p:nvSpPr>
          <p:cNvPr id="939011" name="Content Placeholder 4"/>
          <p:cNvSpPr>
            <a:spLocks noGrp="1"/>
          </p:cNvSpPr>
          <p:nvPr>
            <p:ph idx="4294967295"/>
          </p:nvPr>
        </p:nvSpPr>
        <p:spPr>
          <a:xfrm>
            <a:off x="323850" y="1773238"/>
            <a:ext cx="7704138" cy="4525962"/>
          </a:xfrm>
        </p:spPr>
        <p:txBody>
          <a:bodyPr/>
          <a:lstStyle/>
          <a:p>
            <a:pPr eaLnBrk="1" hangingPunct="1">
              <a:spcAft>
                <a:spcPct val="0"/>
              </a:spcAft>
              <a:buFont typeface="Wingdings" pitchFamily="2" charset="2"/>
              <a:buNone/>
              <a:defRPr/>
            </a:pPr>
            <a:r>
              <a:rPr lang="en-GB" sz="1800" b="1" dirty="0" smtClean="0"/>
              <a:t>Global Component (MOGREPS-G)</a:t>
            </a:r>
          </a:p>
          <a:p>
            <a:pPr eaLnBrk="1" hangingPunct="1">
              <a:spcAft>
                <a:spcPct val="0"/>
              </a:spcAft>
              <a:buFont typeface="Wingdings" pitchFamily="2" charset="2"/>
              <a:buChar char="Ø"/>
              <a:defRPr/>
            </a:pPr>
            <a:r>
              <a:rPr lang="en-GB" sz="1800" dirty="0" smtClean="0"/>
              <a:t>33km, 70 Levels (N400 L70)</a:t>
            </a:r>
          </a:p>
          <a:p>
            <a:pPr eaLnBrk="1" hangingPunct="1">
              <a:spcAft>
                <a:spcPct val="0"/>
              </a:spcAft>
              <a:buFont typeface="Wingdings" pitchFamily="2" charset="2"/>
              <a:buChar char="Ø"/>
              <a:defRPr/>
            </a:pPr>
            <a:r>
              <a:rPr lang="en-GB" sz="1800" dirty="0" smtClean="0"/>
              <a:t>T+7days (with last 2 runs lagged)</a:t>
            </a:r>
          </a:p>
          <a:p>
            <a:pPr eaLnBrk="1" hangingPunct="1">
              <a:spcAft>
                <a:spcPct val="0"/>
              </a:spcAft>
              <a:buFont typeface="Wingdings" pitchFamily="2" charset="2"/>
              <a:buChar char="Ø"/>
              <a:defRPr/>
            </a:pPr>
            <a:r>
              <a:rPr lang="en-GB" sz="1800" dirty="0" smtClean="0"/>
              <a:t>Run at 00Z, 06Z, 12Z and 18Z</a:t>
            </a:r>
          </a:p>
          <a:p>
            <a:pPr eaLnBrk="1" hangingPunct="1">
              <a:spcAft>
                <a:spcPct val="0"/>
              </a:spcAft>
              <a:buFont typeface="Wingdings" pitchFamily="2" charset="2"/>
              <a:buChar char="Ø"/>
              <a:defRPr/>
            </a:pPr>
            <a:r>
              <a:rPr lang="en-GB" sz="1800" dirty="0" smtClean="0"/>
              <a:t>ETKF for IC perturbations</a:t>
            </a:r>
          </a:p>
          <a:p>
            <a:pPr eaLnBrk="1" hangingPunct="1">
              <a:spcAft>
                <a:spcPct val="0"/>
              </a:spcAft>
              <a:buFont typeface="Wingdings" pitchFamily="2" charset="2"/>
              <a:buChar char="Ø"/>
              <a:defRPr/>
            </a:pPr>
            <a:r>
              <a:rPr lang="en-GB" sz="1800" dirty="0" smtClean="0"/>
              <a:t>Stochastic physics (SKEB2) and random parameters</a:t>
            </a:r>
          </a:p>
          <a:p>
            <a:pPr eaLnBrk="1" hangingPunct="1">
              <a:buSzPts val="2000"/>
              <a:buFont typeface="Arial"/>
              <a:buChar char="•"/>
              <a:defRPr/>
            </a:pPr>
            <a:r>
              <a:rPr lang="en-GB" sz="1800" b="1" kern="1200" dirty="0" smtClean="0"/>
              <a:t>MOGREPS-UK </a:t>
            </a:r>
            <a:r>
              <a:rPr lang="en-GB" sz="1800" kern="1200" dirty="0" smtClean="0"/>
              <a:t>(as an aside)</a:t>
            </a:r>
            <a:endParaRPr lang="en-GB" sz="1800" b="1" kern="1200" dirty="0" smtClean="0"/>
          </a:p>
          <a:p>
            <a:pPr eaLnBrk="1" hangingPunct="1">
              <a:buSzPts val="2000"/>
              <a:buFont typeface="Arial"/>
              <a:buChar char="•"/>
              <a:defRPr/>
            </a:pPr>
            <a:r>
              <a:rPr lang="en-GB" sz="1800" kern="1200" dirty="0" smtClean="0"/>
              <a:t>2.2km resolution, 12-member ensemble</a:t>
            </a:r>
          </a:p>
          <a:p>
            <a:pPr eaLnBrk="1" hangingPunct="1">
              <a:buSzPts val="2000"/>
              <a:buFont typeface="Arial"/>
              <a:buChar char="•"/>
              <a:defRPr/>
            </a:pPr>
            <a:r>
              <a:rPr lang="en-GB" sz="1800" kern="1200" dirty="0" smtClean="0"/>
              <a:t>Run to T+36h 4xdaily at 03 / 09 / 15 / 21Z</a:t>
            </a:r>
          </a:p>
          <a:p>
            <a:pPr eaLnBrk="1" hangingPunct="1">
              <a:buSzPts val="2000"/>
              <a:buFont typeface="Arial"/>
              <a:buChar char="•"/>
              <a:defRPr/>
            </a:pPr>
            <a:r>
              <a:rPr lang="en-GB" sz="1800" kern="1200" dirty="0" smtClean="0"/>
              <a:t>Nested in 33km MOGREPS-G</a:t>
            </a:r>
          </a:p>
          <a:p>
            <a:pPr eaLnBrk="1" hangingPunct="1">
              <a:buSzPts val="2000"/>
              <a:buFont typeface="Arial"/>
              <a:buChar char="•"/>
              <a:defRPr/>
            </a:pPr>
            <a:r>
              <a:rPr lang="en-GB" sz="1800" kern="1200" dirty="0" smtClean="0"/>
              <a:t>Based on 1.5km UKV deterministic model physics</a:t>
            </a:r>
          </a:p>
          <a:p>
            <a:pPr eaLnBrk="1" hangingPunct="1">
              <a:spcAft>
                <a:spcPct val="0"/>
              </a:spcAft>
              <a:buFont typeface="Wingdings" pitchFamily="2" charset="2"/>
              <a:buChar char="Ø"/>
              <a:defRPr/>
            </a:pPr>
            <a:endParaRPr lang="en-GB" sz="1200" b="1" i="1" dirty="0" smtClean="0"/>
          </a:p>
        </p:txBody>
      </p:sp>
      <p:sp>
        <p:nvSpPr>
          <p:cNvPr id="9220" name="Rectangle 4"/>
          <p:cNvSpPr>
            <a:spLocks/>
          </p:cNvSpPr>
          <p:nvPr/>
        </p:nvSpPr>
        <p:spPr bwMode="auto">
          <a:xfrm>
            <a:off x="1714500" y="349250"/>
            <a:ext cx="6972300" cy="1371600"/>
          </a:xfrm>
          <a:prstGeom prst="rect">
            <a:avLst/>
          </a:prstGeom>
          <a:noFill/>
          <a:ln w="9525">
            <a:noFill/>
            <a:miter lim="800000"/>
            <a:headEnd/>
            <a:tailEnd/>
          </a:ln>
        </p:spPr>
        <p:txBody>
          <a:bodyPr/>
          <a:lstStyle/>
          <a:p>
            <a:pPr algn="l">
              <a:spcBef>
                <a:spcPct val="0"/>
              </a:spcBef>
            </a:pPr>
            <a:r>
              <a:rPr lang="en-GB" sz="3200" b="1">
                <a:solidFill>
                  <a:srgbClr val="000000"/>
                </a:solidFill>
              </a:rPr>
              <a:t>MOGREPS</a:t>
            </a:r>
          </a:p>
        </p:txBody>
      </p:sp>
      <p:pic>
        <p:nvPicPr>
          <p:cNvPr id="9221" name="Picture 5" descr="MOGREPS_logo"/>
          <p:cNvPicPr>
            <a:picLocks noChangeAspect="1" noChangeArrowheads="1"/>
          </p:cNvPicPr>
          <p:nvPr/>
        </p:nvPicPr>
        <p:blipFill>
          <a:blip r:embed="rId3" cstate="print"/>
          <a:srcRect/>
          <a:stretch>
            <a:fillRect/>
          </a:stretch>
        </p:blipFill>
        <p:spPr bwMode="auto">
          <a:xfrm>
            <a:off x="6948488" y="2060575"/>
            <a:ext cx="1214437" cy="1203325"/>
          </a:xfrm>
          <a:prstGeom prst="rect">
            <a:avLst/>
          </a:prstGeom>
          <a:noFill/>
          <a:ln w="9525">
            <a:noFill/>
            <a:miter lim="800000"/>
            <a:headEnd/>
            <a:tailEnd/>
          </a:ln>
        </p:spPr>
      </p:pic>
      <p:sp>
        <p:nvSpPr>
          <p:cNvPr id="9222" name="Rectangle 7"/>
          <p:cNvSpPr>
            <a:spLocks noChangeArrowheads="1"/>
          </p:cNvSpPr>
          <p:nvPr/>
        </p:nvSpPr>
        <p:spPr bwMode="auto">
          <a:xfrm>
            <a:off x="1757363" y="765175"/>
            <a:ext cx="6762750" cy="1027113"/>
          </a:xfrm>
          <a:prstGeom prst="rect">
            <a:avLst/>
          </a:prstGeom>
          <a:noFill/>
          <a:ln w="9525" algn="ctr">
            <a:noFill/>
            <a:miter lim="800000"/>
            <a:headEnd/>
            <a:tailEnd/>
          </a:ln>
        </p:spPr>
        <p:txBody>
          <a:bodyPr wrap="none">
            <a:spAutoFit/>
          </a:bodyPr>
          <a:lstStyle/>
          <a:p>
            <a:pPr marL="342900" indent="-342900" algn="l" eaLnBrk="0" hangingPunct="0">
              <a:lnSpc>
                <a:spcPct val="100000"/>
              </a:lnSpc>
              <a:spcBef>
                <a:spcPct val="20000"/>
              </a:spcBef>
              <a:buFont typeface="Times" pitchFamily="18" charset="0"/>
              <a:buNone/>
            </a:pPr>
            <a:r>
              <a:rPr lang="en-GB" sz="1800" b="1"/>
              <a:t>Met Office Global and Regional Ensemble Prediction System</a:t>
            </a:r>
          </a:p>
          <a:p>
            <a:pPr marL="342900" indent="-342900" algn="l" eaLnBrk="0" hangingPunct="0">
              <a:lnSpc>
                <a:spcPct val="100000"/>
              </a:lnSpc>
              <a:spcBef>
                <a:spcPct val="20000"/>
              </a:spcBef>
              <a:buFont typeface="Times" pitchFamily="18" charset="0"/>
              <a:buNone/>
            </a:pPr>
            <a:r>
              <a:rPr lang="en-GB" sz="1800"/>
              <a:t>4 cycles per day | 12 members per cycle  </a:t>
            </a:r>
          </a:p>
          <a:p>
            <a:pPr marL="342900" indent="-342900" algn="l" eaLnBrk="0" hangingPunct="0">
              <a:lnSpc>
                <a:spcPct val="100000"/>
              </a:lnSpc>
              <a:spcBef>
                <a:spcPct val="20000"/>
              </a:spcBef>
              <a:buFont typeface="Times" pitchFamily="18" charset="0"/>
              <a:buNone/>
            </a:pPr>
            <a:r>
              <a:rPr lang="en-GB" sz="1800"/>
              <a:t>24 member products by lagged averaging of last 2 cycles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ftr" sz="quarter" idx="10"/>
          </p:nvPr>
        </p:nvSpPr>
        <p:spPr>
          <a:noFill/>
        </p:spPr>
        <p:txBody>
          <a:bodyPr/>
          <a:lstStyle/>
          <a:p>
            <a:r>
              <a:rPr lang="en-GB"/>
              <a:t>© Crown copyright   Met Office</a:t>
            </a:r>
          </a:p>
        </p:txBody>
      </p:sp>
      <p:sp>
        <p:nvSpPr>
          <p:cNvPr id="10243" name="Rectangle 2"/>
          <p:cNvSpPr>
            <a:spLocks noGrp="1" noChangeArrowheads="1"/>
          </p:cNvSpPr>
          <p:nvPr>
            <p:ph type="ctrTitle"/>
          </p:nvPr>
        </p:nvSpPr>
        <p:spPr>
          <a:xfrm>
            <a:off x="468313" y="4941888"/>
            <a:ext cx="8062912" cy="2590800"/>
          </a:xfrm>
        </p:spPr>
        <p:txBody>
          <a:bodyPr/>
          <a:lstStyle/>
          <a:p>
            <a:pPr eaLnBrk="1" hangingPunct="1"/>
            <a:r>
              <a:rPr lang="en-US" dirty="0" smtClean="0">
                <a:solidFill>
                  <a:schemeClr val="tx1"/>
                </a:solidFill>
              </a:rPr>
              <a:t>2. General ensemble forecast products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endParaRPr lang="en-GB" dirty="0" smtClean="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GB"/>
              <a:t>© Crown copyright   Met Office</a:t>
            </a:r>
            <a:endParaRPr lang="en-GB" sz="1400">
              <a:latin typeface="Times" pitchFamily="18" charset="0"/>
            </a:endParaRPr>
          </a:p>
        </p:txBody>
      </p:sp>
      <p:sp>
        <p:nvSpPr>
          <p:cNvPr id="11267" name="Rectangle 2"/>
          <p:cNvSpPr>
            <a:spLocks noGrp="1" noChangeArrowheads="1"/>
          </p:cNvSpPr>
          <p:nvPr>
            <p:ph type="title"/>
          </p:nvPr>
        </p:nvSpPr>
        <p:spPr>
          <a:xfrm>
            <a:off x="1835150" y="333375"/>
            <a:ext cx="6934200" cy="1371600"/>
          </a:xfrm>
        </p:spPr>
        <p:txBody>
          <a:bodyPr/>
          <a:lstStyle/>
          <a:p>
            <a:pPr eaLnBrk="1" hangingPunct="1"/>
            <a:r>
              <a:rPr lang="en-GB" sz="3200" dirty="0" smtClean="0"/>
              <a:t>Probabilities 6 Hour </a:t>
            </a:r>
            <a:r>
              <a:rPr lang="en-GB" sz="3200" dirty="0" err="1" smtClean="0"/>
              <a:t>Precip</a:t>
            </a:r>
            <a:r>
              <a:rPr lang="en-GB" sz="3200" dirty="0" smtClean="0"/>
              <a:t> &gt; 25 mm </a:t>
            </a:r>
          </a:p>
        </p:txBody>
      </p:sp>
      <p:pic>
        <p:nvPicPr>
          <p:cNvPr id="11270" name="Picture 6" descr="[Animation]"/>
          <p:cNvPicPr>
            <a:picLocks noChangeAspect="1" noChangeArrowheads="1"/>
          </p:cNvPicPr>
          <p:nvPr/>
        </p:nvPicPr>
        <p:blipFill>
          <a:blip r:embed="rId3" cstate="print"/>
          <a:srcRect/>
          <a:stretch>
            <a:fillRect/>
          </a:stretch>
        </p:blipFill>
        <p:spPr bwMode="auto">
          <a:xfrm>
            <a:off x="1475656" y="836712"/>
            <a:ext cx="7272808" cy="602128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sz="3200" dirty="0" smtClean="0"/>
              <a:t>Probability10m Wind Speed &gt; 20 </a:t>
            </a:r>
            <a:r>
              <a:rPr lang="en-GB" sz="3200" dirty="0" err="1" smtClean="0"/>
              <a:t>kts</a:t>
            </a:r>
            <a:endParaRPr lang="en-GB" sz="3200" dirty="0" smtClean="0"/>
          </a:p>
        </p:txBody>
      </p:sp>
      <p:sp>
        <p:nvSpPr>
          <p:cNvPr id="12292" name="Footer Placeholder 3"/>
          <p:cNvSpPr>
            <a:spLocks noGrp="1"/>
          </p:cNvSpPr>
          <p:nvPr>
            <p:ph type="ftr" sz="quarter" idx="10"/>
          </p:nvPr>
        </p:nvSpPr>
        <p:spPr>
          <a:noFill/>
        </p:spPr>
        <p:txBody>
          <a:bodyPr/>
          <a:lstStyle/>
          <a:p>
            <a:r>
              <a:rPr lang="en-GB"/>
              <a:t>© Crown copyright   Met Office</a:t>
            </a:r>
            <a:endParaRPr lang="en-GB" sz="1400">
              <a:latin typeface="Times" pitchFamily="18" charset="0"/>
            </a:endParaRPr>
          </a:p>
        </p:txBody>
      </p:sp>
      <p:sp>
        <p:nvSpPr>
          <p:cNvPr id="5" name="Content Placeholder 4"/>
          <p:cNvSpPr>
            <a:spLocks noGrp="1"/>
          </p:cNvSpPr>
          <p:nvPr>
            <p:ph idx="1"/>
          </p:nvPr>
        </p:nvSpPr>
        <p:spPr/>
        <p:txBody>
          <a:bodyPr/>
          <a:lstStyle/>
          <a:p>
            <a:endParaRPr lang="en-GB"/>
          </a:p>
        </p:txBody>
      </p:sp>
      <p:pic>
        <p:nvPicPr>
          <p:cNvPr id="12294" name="Picture 6" descr="[Animation]"/>
          <p:cNvPicPr>
            <a:picLocks noChangeAspect="1" noChangeArrowheads="1"/>
          </p:cNvPicPr>
          <p:nvPr/>
        </p:nvPicPr>
        <p:blipFill>
          <a:blip r:embed="rId3" cstate="print"/>
          <a:srcRect/>
          <a:stretch>
            <a:fillRect/>
          </a:stretch>
        </p:blipFill>
        <p:spPr bwMode="auto">
          <a:xfrm>
            <a:off x="1475656" y="836712"/>
            <a:ext cx="7056784" cy="6021288"/>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
      <a:clrScheme name="Blank Presentation 15">
        <a:dk1>
          <a:srgbClr val="808080"/>
        </a:dk1>
        <a:lt1>
          <a:srgbClr val="000066"/>
        </a:lt1>
        <a:dk2>
          <a:srgbClr val="000000"/>
        </a:dk2>
        <a:lt2>
          <a:srgbClr val="FFFFFF"/>
        </a:lt2>
        <a:accent1>
          <a:srgbClr val="BBE0E3"/>
        </a:accent1>
        <a:accent2>
          <a:srgbClr val="333399"/>
        </a:accent2>
        <a:accent3>
          <a:srgbClr val="AAAAAA"/>
        </a:accent3>
        <a:accent4>
          <a:srgbClr val="000056"/>
        </a:accent4>
        <a:accent5>
          <a:srgbClr val="DAEDEF"/>
        </a:accent5>
        <a:accent6>
          <a:srgbClr val="2D2D8A"/>
        </a:accent6>
        <a:hlink>
          <a:srgbClr val="009999"/>
        </a:hlink>
        <a:folHlink>
          <a:srgbClr val="CCFF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5">
      <a:dk1>
        <a:srgbClr val="808080"/>
      </a:dk1>
      <a:lt1>
        <a:srgbClr val="000066"/>
      </a:lt1>
      <a:dk2>
        <a:srgbClr val="000000"/>
      </a:dk2>
      <a:lt2>
        <a:srgbClr val="FFFFFF"/>
      </a:lt2>
      <a:accent1>
        <a:srgbClr val="BBE0E3"/>
      </a:accent1>
      <a:accent2>
        <a:srgbClr val="333399"/>
      </a:accent2>
      <a:accent3>
        <a:srgbClr val="AAAAAA"/>
      </a:accent3>
      <a:accent4>
        <a:srgbClr val="000056"/>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
      <a:clrScheme name="1_Blank Presentation 15">
        <a:dk1>
          <a:srgbClr val="808080"/>
        </a:dk1>
        <a:lt1>
          <a:srgbClr val="000066"/>
        </a:lt1>
        <a:dk2>
          <a:srgbClr val="000000"/>
        </a:dk2>
        <a:lt2>
          <a:srgbClr val="FFFFFF"/>
        </a:lt2>
        <a:accent1>
          <a:srgbClr val="BBE0E3"/>
        </a:accent1>
        <a:accent2>
          <a:srgbClr val="333399"/>
        </a:accent2>
        <a:accent3>
          <a:srgbClr val="AAAAAA"/>
        </a:accent3>
        <a:accent4>
          <a:srgbClr val="000056"/>
        </a:accent4>
        <a:accent5>
          <a:srgbClr val="DAEDEF"/>
        </a:accent5>
        <a:accent6>
          <a:srgbClr val="2D2D8A"/>
        </a:accent6>
        <a:hlink>
          <a:srgbClr val="009999"/>
        </a:hlink>
        <a:folHlink>
          <a:srgbClr val="CCFF3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3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6559</TotalTime>
  <Words>661</Words>
  <Application>Microsoft Office PowerPoint</Application>
  <PresentationFormat>On-screen Show (4:3)</PresentationFormat>
  <Paragraphs>114</Paragraphs>
  <Slides>38</Slides>
  <Notes>4</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Blank Presentation</vt:lpstr>
      <vt:lpstr>1_Blank Presentation</vt:lpstr>
      <vt:lpstr>3_Blank Presentation</vt:lpstr>
      <vt:lpstr>Products for Southern Africa from the MOGREPS Ensemble System </vt:lpstr>
      <vt:lpstr>1. Met Office ensemble models named MOGREPS,  stands for Met Office Global and Regional Ensemble Prediction System</vt:lpstr>
      <vt:lpstr>Structure of this talk</vt:lpstr>
      <vt:lpstr>Slide 4</vt:lpstr>
      <vt:lpstr>Ensembles</vt:lpstr>
      <vt:lpstr>Slide 6</vt:lpstr>
      <vt:lpstr>2. General ensemble forecast products     </vt:lpstr>
      <vt:lpstr>Probabilities 6 Hour Precip &gt; 25 mm </vt:lpstr>
      <vt:lpstr>Probability10m Wind Speed &gt; 20 kts</vt:lpstr>
      <vt:lpstr>500hPa height spaghetti plot</vt:lpstr>
      <vt:lpstr>Slide 11</vt:lpstr>
      <vt:lpstr>Site Specific Meteogram locations</vt:lpstr>
      <vt:lpstr>Meteogram for Pretoria</vt:lpstr>
      <vt:lpstr>3. Possible future ensemble products (available to UK Meteorologists)     </vt:lpstr>
      <vt:lpstr>Slide 15</vt:lpstr>
      <vt:lpstr>Slide 16</vt:lpstr>
      <vt:lpstr>Slide 17</vt:lpstr>
      <vt:lpstr>Prob Max temp &gt;20 deg C</vt:lpstr>
      <vt:lpstr>Forecast dew points</vt:lpstr>
      <vt:lpstr>Prob Vis &lt;1000m</vt:lpstr>
      <vt:lpstr>Slide 21</vt:lpstr>
      <vt:lpstr>Ensemble forecast tephigram for Exeter, UK</vt:lpstr>
      <vt:lpstr>Slide 23</vt:lpstr>
      <vt:lpstr>Slide 24</vt:lpstr>
      <vt:lpstr>Slide 25</vt:lpstr>
      <vt:lpstr>Fronts animation</vt:lpstr>
      <vt:lpstr>Synoptic features animation</vt:lpstr>
      <vt:lpstr>Typhoon Megi track probs</vt:lpstr>
      <vt:lpstr>Megi storm following meteogram</vt:lpstr>
      <vt:lpstr>Surge ensemble for N Shields, NE England</vt:lpstr>
      <vt:lpstr>Surface driven CAPE </vt:lpstr>
      <vt:lpstr>Lightning rate (strikes/min)</vt:lpstr>
      <vt:lpstr>Temperatures</vt:lpstr>
      <vt:lpstr>MSLP postage stamps</vt:lpstr>
      <vt:lpstr>24 hr precip postage stamps</vt:lpstr>
      <vt:lpstr>Low cloud amount postage stamps </vt:lpstr>
      <vt:lpstr>Decider – Flow regimes</vt:lpstr>
      <vt:lpstr>Decider – cyclonicity and zonality</vt:lpstr>
    </vt:vector>
  </TitlesOfParts>
  <Company>Met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sancha.lancaster</dc:creator>
  <dc:description>submitted 26.7.2005     CHG015666 refers</dc:description>
  <cp:lastModifiedBy>Chris Tubbs</cp:lastModifiedBy>
  <cp:revision>423</cp:revision>
  <cp:lastPrinted>2004-10-15T09:34:20Z</cp:lastPrinted>
  <dcterms:created xsi:type="dcterms:W3CDTF">2006-01-11T10:14:13Z</dcterms:created>
  <dcterms:modified xsi:type="dcterms:W3CDTF">2016-10-27T09:58:10Z</dcterms:modified>
</cp:coreProperties>
</file>